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sldIdLst>
    <p:sldId id="256" r:id="rId2"/>
    <p:sldId id="257" r:id="rId3"/>
    <p:sldId id="258" r:id="rId4"/>
    <p:sldId id="259" r:id="rId5"/>
    <p:sldId id="260" r:id="rId6"/>
    <p:sldId id="261" r:id="rId7"/>
    <p:sldId id="267" r:id="rId8"/>
    <p:sldId id="275" r:id="rId9"/>
    <p:sldId id="265" r:id="rId10"/>
    <p:sldId id="266" r:id="rId11"/>
    <p:sldId id="277" r:id="rId12"/>
    <p:sldId id="278" r:id="rId13"/>
    <p:sldId id="279" r:id="rId14"/>
    <p:sldId id="263" r:id="rId15"/>
    <p:sldId id="270" r:id="rId16"/>
    <p:sldId id="271" r:id="rId17"/>
    <p:sldId id="269" r:id="rId18"/>
    <p:sldId id="268" r:id="rId19"/>
    <p:sldId id="264" r:id="rId20"/>
    <p:sldId id="272" r:id="rId21"/>
    <p:sldId id="274"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91"/>
    <p:restoredTop sz="93568"/>
  </p:normalViewPr>
  <p:slideViewPr>
    <p:cSldViewPr snapToGrid="0" snapToObjects="1">
      <p:cViewPr varScale="1">
        <p:scale>
          <a:sx n="103" d="100"/>
          <a:sy n="103" d="100"/>
        </p:scale>
        <p:origin x="4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DB32461A-250E-4A29-9E9B-599CA3838FA1}" type="datetime1">
              <a:rPr lang="en-US" smtClean="0"/>
              <a:pPr/>
              <a:t>8/27/19</a:t>
            </a:fld>
            <a:endParaRPr lang="en-US" dirty="0"/>
          </a:p>
        </p:txBody>
      </p:sp>
      <p:sp>
        <p:nvSpPr>
          <p:cNvPr id="5" name="Footer Placeholder 4"/>
          <p:cNvSpPr>
            <a:spLocks noGrp="1"/>
          </p:cNvSpPr>
          <p:nvPr>
            <p:ph type="ftr" sz="quarter" idx="11"/>
          </p:nvPr>
        </p:nvSpPr>
        <p:spPr>
          <a:xfrm>
            <a:off x="2743973" y="5870576"/>
            <a:ext cx="3932137" cy="377825"/>
          </a:xfrm>
        </p:spPr>
        <p:txBody>
          <a:bodyPr/>
          <a:lstStyle/>
          <a:p>
            <a:endParaRPr lang="en-US" dirty="0"/>
          </a:p>
        </p:txBody>
      </p:sp>
      <p:sp>
        <p:nvSpPr>
          <p:cNvPr id="6" name="Slide Number Placeholder 5"/>
          <p:cNvSpPr>
            <a:spLocks noGrp="1"/>
          </p:cNvSpPr>
          <p:nvPr>
            <p:ph type="sldNum" sz="quarter" idx="12"/>
          </p:nvPr>
        </p:nvSpPr>
        <p:spPr>
          <a:xfrm>
            <a:off x="8040685" y="5870576"/>
            <a:ext cx="417516" cy="377825"/>
          </a:xfrm>
        </p:spPr>
        <p:txBody>
          <a:bodyPr/>
          <a:lstStyle/>
          <a:p>
            <a:fld id="{CF40B41D-FD10-4A38-B39B-626510BD49B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3242C-D747-4ADD-80D8-99421268E3A8}" type="datetime1">
              <a:rPr lang="en-US" smtClean="0"/>
              <a:pPr/>
              <a:t>8/27/19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3242C-D747-4ADD-80D8-99421268E3A8}" type="datetime1">
              <a:rPr lang="en-US" smtClean="0"/>
              <a:pPr/>
              <a:t>8/27/19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3242C-D747-4ADD-80D8-99421268E3A8}" type="datetime1">
              <a:rPr lang="en-US" smtClean="0"/>
              <a:pPr/>
              <a:t>8/27/19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3242C-D747-4ADD-80D8-99421268E3A8}" type="datetime1">
              <a:rPr lang="en-US" smtClean="0"/>
              <a:pPr/>
              <a:t>8/27/19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3242C-D747-4ADD-80D8-99421268E3A8}" type="datetime1">
              <a:rPr lang="en-US" smtClean="0"/>
              <a:pPr/>
              <a:t>8/27/19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3242C-D747-4ADD-80D8-99421268E3A8}" type="datetime1">
              <a:rPr lang="en-US" smtClean="0"/>
              <a:pPr/>
              <a:t>8/27/19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81099-48EC-46A3-9530-F58EB96AF77C}" type="datetime1">
              <a:rPr lang="en-US" smtClean="0"/>
              <a:pPr/>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697E24-FFB9-4C73-8C6D-E02A7AD33DB8}" type="datetime1">
              <a:rPr lang="en-US" smtClean="0"/>
              <a:pPr/>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1AD66C-382E-48AD-8F4C-E87C4D4A8B28}" type="datetime1">
              <a:rPr lang="en-US" smtClean="0"/>
              <a:pPr/>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F4ADA4-35DF-4BD1-8C53-4246F035229A}" type="datetime1">
              <a:rPr lang="en-US" smtClean="0"/>
              <a:pPr/>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9F63ED-02B1-490A-8EAD-E0CB136D5388}" type="datetime1">
              <a:rPr lang="en-US" smtClean="0"/>
              <a:pPr/>
              <a:t>8/27/19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F771BB6-685D-4518-8FAD-1882B9671546}" type="datetime1">
              <a:rPr lang="en-US" smtClean="0"/>
              <a:pPr/>
              <a:t>8/27/19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0B41D-FD10-4A38-B39B-626510BD49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FFBFE-5C08-4E0E-AF38-FB925F0B4D71}" type="datetime1">
              <a:rPr lang="en-US" smtClean="0"/>
              <a:pPr/>
              <a:t>8/27/19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0B41D-FD10-4A38-B39B-626510BD49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3823242C-D747-4ADD-80D8-99421268E3A8}" type="datetime1">
              <a:rPr lang="en-US" smtClean="0"/>
              <a:pPr/>
              <a:t>8/27/19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40B41D-FD10-4A38-B39B-626510BD49B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82007-CDD1-4BCF-B9F4-9D458EFEEFE1}" type="datetime1">
              <a:rPr lang="en-US" smtClean="0"/>
              <a:pPr/>
              <a:t>8/27/19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4F265-CA88-4C30-A9AD-02E6A5184734}" type="datetime1">
              <a:rPr lang="en-US" smtClean="0"/>
              <a:pPr/>
              <a:t>8/27/19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823242C-D747-4ADD-80D8-99421268E3A8}" type="datetime1">
              <a:rPr lang="en-US" smtClean="0"/>
              <a:pPr/>
              <a:t>8/27/19</a:t>
            </a:fld>
            <a:endParaRPr lang="en-US" dirty="0"/>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1490404473"/>
      </p:ext>
    </p:extLst>
  </p:cSld>
  <p:clrMap bg1="dk1" tx1="lt1" bg2="dk2" tx2="lt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 id="2147484021" r:id="rId14"/>
    <p:sldLayoutId id="2147484022" r:id="rId15"/>
    <p:sldLayoutId id="2147484023" r:id="rId16"/>
    <p:sldLayoutId id="2147484024" r:id="rId17"/>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14.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NULL" TargetMode="External"/><Relationship Id="rId5" Type="http://schemas.openxmlformats.org/officeDocument/2006/relationships/hyperlink" Target="http://mrdeakin.pbworks.com/f/Crystal+Growing+Project.092.doc" TargetMode="External"/><Relationship Id="rId6" Type="http://schemas.openxmlformats.org/officeDocument/2006/relationships/hyperlink" Target="http://mrdeakin.pbworks.com/f/Chem+30S+Physical+Properties+of+Matter+Writing+Assignment.081.doc" TargetMode="External"/><Relationship Id="rId7" Type="http://schemas.openxmlformats.org/officeDocument/2006/relationships/hyperlink" Target="http://mrdeakin.pbworks.com/f/Chemistry+30S+Organic+Chemistry+Performance+Task.082.doc" TargetMode="External"/><Relationship Id="rId1" Type="http://schemas.openxmlformats.org/officeDocument/2006/relationships/slideLayout" Target="../slideLayouts/slideLayout2.xml"/><Relationship Id="rId2" Type="http://schemas.openxmlformats.org/officeDocument/2006/relationships/hyperlink" Target="http://mrdeakin.pbworks.com/f/Business+Proposal+to+Mr+mole.081.doc"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69000"/>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 name="Subtitle 2"/>
          <p:cNvSpPr>
            <a:spLocks noGrp="1"/>
          </p:cNvSpPr>
          <p:nvPr>
            <p:ph type="subTitle" idx="1"/>
          </p:nvPr>
        </p:nvSpPr>
        <p:spPr>
          <a:xfrm>
            <a:off x="878482" y="4651767"/>
            <a:ext cx="5918454" cy="2206233"/>
          </a:xfrm>
        </p:spPr>
        <p:txBody>
          <a:bodyPr>
            <a:normAutofit/>
          </a:bodyPr>
          <a:lstStyle/>
          <a:p>
            <a:r>
              <a:rPr lang="en-US" sz="2800" dirty="0" smtClean="0"/>
              <a:t>April McKnight</a:t>
            </a:r>
          </a:p>
          <a:p>
            <a:r>
              <a:rPr lang="en-US" sz="2800" dirty="0" smtClean="0"/>
              <a:t>Secondary STEAM educator</a:t>
            </a:r>
          </a:p>
          <a:p>
            <a:r>
              <a:rPr lang="en-US" sz="2800" dirty="0" smtClean="0"/>
              <a:t>@</a:t>
            </a:r>
            <a:r>
              <a:rPr lang="en-US" sz="2800" dirty="0" err="1" smtClean="0"/>
              <a:t>rilmcknight</a:t>
            </a:r>
            <a:endParaRPr lang="en-US" sz="2800" dirty="0" smtClean="0"/>
          </a:p>
          <a:p>
            <a:r>
              <a:rPr lang="en-US" sz="2800" dirty="0" err="1" smtClean="0"/>
              <a:t>www.rilmcknight.com</a:t>
            </a:r>
            <a:endParaRPr lang="en-US" sz="2800" dirty="0"/>
          </a:p>
        </p:txBody>
      </p:sp>
      <p:sp>
        <p:nvSpPr>
          <p:cNvPr id="5" name="TextBox 4"/>
          <p:cNvSpPr txBox="1"/>
          <p:nvPr/>
        </p:nvSpPr>
        <p:spPr>
          <a:xfrm>
            <a:off x="-734291" y="192892"/>
            <a:ext cx="9144000" cy="523220"/>
          </a:xfrm>
          <a:prstGeom prst="rect">
            <a:avLst/>
          </a:prstGeom>
          <a:noFill/>
        </p:spPr>
        <p:txBody>
          <a:bodyPr wrap="square" rtlCol="0">
            <a:spAutoFit/>
          </a:bodyPr>
          <a:lstStyle/>
          <a:p>
            <a:pPr algn="ctr"/>
            <a:r>
              <a:rPr lang="en-US" sz="2800" b="1" dirty="0"/>
              <a:t>Bring the fun back to </a:t>
            </a:r>
            <a:r>
              <a:rPr lang="en-US" sz="2800" b="1" dirty="0" smtClean="0"/>
              <a:t>HS STEM </a:t>
            </a:r>
            <a:r>
              <a:rPr lang="en-US" sz="2800" b="1" dirty="0"/>
              <a:t>assessment</a:t>
            </a:r>
            <a:endParaRPr lang="en-US" sz="2800" dirty="0"/>
          </a:p>
        </p:txBody>
      </p:sp>
    </p:spTree>
    <p:extLst>
      <p:ext uri="{BB962C8B-B14F-4D97-AF65-F5344CB8AC3E}">
        <p14:creationId xmlns:p14="http://schemas.microsoft.com/office/powerpoint/2010/main" val="568899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Task 2</a:t>
            </a:r>
            <a:endParaRPr lang="en-US" sz="4800" dirty="0"/>
          </a:p>
        </p:txBody>
      </p:sp>
      <p:sp>
        <p:nvSpPr>
          <p:cNvPr id="3" name="Content Placeholder 2"/>
          <p:cNvSpPr>
            <a:spLocks noGrp="1"/>
          </p:cNvSpPr>
          <p:nvPr>
            <p:ph idx="1"/>
          </p:nvPr>
        </p:nvSpPr>
        <p:spPr>
          <a:xfrm>
            <a:off x="685800" y="2121408"/>
            <a:ext cx="7772400" cy="1302728"/>
          </a:xfrm>
        </p:spPr>
        <p:txBody>
          <a:bodyPr>
            <a:normAutofit/>
          </a:bodyPr>
          <a:lstStyle/>
          <a:p>
            <a:r>
              <a:rPr lang="en-US" sz="3600" dirty="0" smtClean="0"/>
              <a:t>How do you assess the learning here?</a:t>
            </a:r>
          </a:p>
          <a:p>
            <a:endParaRPr lang="en-US" sz="3600" dirty="0"/>
          </a:p>
        </p:txBody>
      </p:sp>
      <p:sp>
        <p:nvSpPr>
          <p:cNvPr id="4" name="TextBox 3"/>
          <p:cNvSpPr txBox="1"/>
          <p:nvPr/>
        </p:nvSpPr>
        <p:spPr>
          <a:xfrm>
            <a:off x="1875964" y="3451568"/>
            <a:ext cx="6322980" cy="2677656"/>
          </a:xfrm>
          <a:prstGeom prst="rect">
            <a:avLst/>
          </a:prstGeom>
          <a:noFill/>
        </p:spPr>
        <p:txBody>
          <a:bodyPr wrap="square" rtlCol="0">
            <a:spAutoFit/>
          </a:bodyPr>
          <a:lstStyle/>
          <a:p>
            <a:r>
              <a:rPr lang="en-US" sz="2800" dirty="0" smtClean="0"/>
              <a:t>Lab write up </a:t>
            </a:r>
            <a:r>
              <a:rPr lang="mr-IN" sz="2800" dirty="0" smtClean="0"/>
              <a:t>…</a:t>
            </a:r>
            <a:r>
              <a:rPr lang="en-CA" sz="2800" dirty="0" smtClean="0"/>
              <a:t>..</a:t>
            </a:r>
            <a:endParaRPr lang="en-US" sz="2800" dirty="0" smtClean="0"/>
          </a:p>
          <a:p>
            <a:endParaRPr lang="en-US" sz="2800" dirty="0"/>
          </a:p>
          <a:p>
            <a:r>
              <a:rPr lang="en-US" sz="2800" dirty="0" smtClean="0"/>
              <a:t>Questions answered</a:t>
            </a:r>
            <a:r>
              <a:rPr lang="mr-IN" sz="2800" dirty="0" smtClean="0"/>
              <a:t>…</a:t>
            </a:r>
            <a:r>
              <a:rPr lang="en-CA" sz="2800" dirty="0" smtClean="0"/>
              <a:t>..</a:t>
            </a:r>
          </a:p>
          <a:p>
            <a:endParaRPr lang="en-CA" sz="2800" dirty="0" smtClean="0">
              <a:solidFill>
                <a:srgbClr val="FF0000"/>
              </a:solidFill>
            </a:endParaRPr>
          </a:p>
          <a:p>
            <a:r>
              <a:rPr lang="en-CA" sz="2800" dirty="0" smtClean="0">
                <a:solidFill>
                  <a:srgbClr val="FF0000"/>
                </a:solidFill>
              </a:rPr>
              <a:t>For me it</a:t>
            </a:r>
            <a:r>
              <a:rPr lang="mr-IN" sz="2800" dirty="0" smtClean="0">
                <a:solidFill>
                  <a:srgbClr val="FF0000"/>
                </a:solidFill>
              </a:rPr>
              <a:t>’</a:t>
            </a:r>
            <a:r>
              <a:rPr lang="en-CA" sz="2800" dirty="0" smtClean="0">
                <a:solidFill>
                  <a:srgbClr val="FF0000"/>
                </a:solidFill>
              </a:rPr>
              <a:t>s the process of doing the experimenting</a:t>
            </a:r>
            <a:endParaRPr lang="en-US" sz="2800" dirty="0">
              <a:solidFill>
                <a:srgbClr val="FF0000"/>
              </a:solidFill>
            </a:endParaRPr>
          </a:p>
        </p:txBody>
      </p:sp>
    </p:spTree>
    <p:extLst>
      <p:ext uri="{BB962C8B-B14F-4D97-AF65-F5344CB8AC3E}">
        <p14:creationId xmlns:p14="http://schemas.microsoft.com/office/powerpoint/2010/main" val="11612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0219" y="335156"/>
            <a:ext cx="8229600" cy="2800767"/>
          </a:xfrm>
          <a:prstGeom prst="rect">
            <a:avLst/>
          </a:prstGeom>
        </p:spPr>
        <p:txBody>
          <a:bodyPr wrap="square">
            <a:spAutoFit/>
          </a:bodyPr>
          <a:lstStyle/>
          <a:p>
            <a:pPr algn="ctr"/>
            <a:r>
              <a:rPr lang="en-US" sz="3200" dirty="0"/>
              <a:t>Project Based </a:t>
            </a:r>
            <a:r>
              <a:rPr lang="en-US" sz="3200" dirty="0" smtClean="0"/>
              <a:t>Learning</a:t>
            </a:r>
          </a:p>
          <a:p>
            <a:pPr algn="ctr"/>
            <a:r>
              <a:rPr lang="en-US" sz="3200" dirty="0" smtClean="0"/>
              <a:t> </a:t>
            </a:r>
            <a:r>
              <a:rPr lang="en-US" sz="2800" dirty="0" smtClean="0"/>
              <a:t>is </a:t>
            </a:r>
            <a:r>
              <a:rPr lang="en-US" sz="2800" dirty="0"/>
              <a:t>a teaching method in which students gain knowledge and skills by working for an extended period of time to investigate and respond to an authentic, engaging, and complex question, problem, or challenge.</a:t>
            </a:r>
          </a:p>
        </p:txBody>
      </p:sp>
      <p:sp>
        <p:nvSpPr>
          <p:cNvPr id="5" name="Rectangle 4"/>
          <p:cNvSpPr/>
          <p:nvPr/>
        </p:nvSpPr>
        <p:spPr>
          <a:xfrm>
            <a:off x="436418" y="3318570"/>
            <a:ext cx="8077201" cy="3108543"/>
          </a:xfrm>
          <a:prstGeom prst="rect">
            <a:avLst/>
          </a:prstGeom>
        </p:spPr>
        <p:txBody>
          <a:bodyPr wrap="square">
            <a:spAutoFit/>
          </a:bodyPr>
          <a:lstStyle/>
          <a:p>
            <a:pPr marL="457200" indent="-457200">
              <a:buFont typeface="Arial" charset="0"/>
              <a:buChar char="•"/>
            </a:pPr>
            <a:r>
              <a:rPr lang="en-US" sz="2800" dirty="0" smtClean="0"/>
              <a:t>requires </a:t>
            </a:r>
            <a:r>
              <a:rPr lang="en-US" sz="2800" dirty="0"/>
              <a:t>critical thinking, problem solving, collaboration, and various forms of communication. </a:t>
            </a:r>
            <a:endParaRPr lang="en-US" sz="2800" dirty="0" smtClean="0"/>
          </a:p>
          <a:p>
            <a:pPr marL="457200" indent="-457200">
              <a:buFont typeface="Arial" charset="0"/>
              <a:buChar char="•"/>
            </a:pPr>
            <a:r>
              <a:rPr lang="en-US" sz="2800" dirty="0" smtClean="0"/>
              <a:t>students </a:t>
            </a:r>
            <a:r>
              <a:rPr lang="en-US" sz="2800" dirty="0"/>
              <a:t>need to do much more than remember information. </a:t>
            </a:r>
            <a:endParaRPr lang="en-US" sz="2800" dirty="0" smtClean="0"/>
          </a:p>
          <a:p>
            <a:pPr marL="457200" indent="-457200">
              <a:buFont typeface="Arial" charset="0"/>
              <a:buChar char="•"/>
            </a:pPr>
            <a:r>
              <a:rPr lang="en-US" sz="2800" dirty="0" smtClean="0"/>
              <a:t>need </a:t>
            </a:r>
            <a:r>
              <a:rPr lang="en-US" sz="2800" dirty="0"/>
              <a:t>to use higher-order thinking skills and learn to work as a team.</a:t>
            </a:r>
          </a:p>
        </p:txBody>
      </p:sp>
    </p:spTree>
    <p:extLst>
      <p:ext uri="{BB962C8B-B14F-4D97-AF65-F5344CB8AC3E}">
        <p14:creationId xmlns:p14="http://schemas.microsoft.com/office/powerpoint/2010/main" val="1694626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400" y="1054100"/>
            <a:ext cx="8572500" cy="4733925"/>
          </a:xfrm>
          <a:prstGeom prst="rect">
            <a:avLst/>
          </a:prstGeom>
        </p:spPr>
      </p:pic>
    </p:spTree>
    <p:extLst>
      <p:ext uri="{BB962C8B-B14F-4D97-AF65-F5344CB8AC3E}">
        <p14:creationId xmlns:p14="http://schemas.microsoft.com/office/powerpoint/2010/main" val="1398556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772400" cy="936395"/>
          </a:xfrm>
        </p:spPr>
        <p:txBody>
          <a:bodyPr>
            <a:normAutofit/>
          </a:bodyPr>
          <a:lstStyle/>
          <a:p>
            <a:pPr algn="ctr"/>
            <a:r>
              <a:rPr lang="en-US" sz="4800" dirty="0" smtClean="0"/>
              <a:t>Ideate</a:t>
            </a:r>
            <a:endParaRPr lang="en-US" sz="4800" dirty="0"/>
          </a:p>
        </p:txBody>
      </p:sp>
      <p:sp>
        <p:nvSpPr>
          <p:cNvPr id="5" name="TextBox 4"/>
          <p:cNvSpPr txBox="1"/>
          <p:nvPr/>
        </p:nvSpPr>
        <p:spPr>
          <a:xfrm>
            <a:off x="148282" y="1421027"/>
            <a:ext cx="8699156" cy="1754326"/>
          </a:xfrm>
          <a:prstGeom prst="rect">
            <a:avLst/>
          </a:prstGeom>
          <a:noFill/>
        </p:spPr>
        <p:txBody>
          <a:bodyPr wrap="square" rtlCol="0">
            <a:spAutoFit/>
          </a:bodyPr>
          <a:lstStyle/>
          <a:p>
            <a:r>
              <a:rPr lang="en-US" sz="3600" dirty="0" smtClean="0"/>
              <a:t>Brainstorm ideas where nothing is a bad idea even if its extremely weird or unbelievable</a:t>
            </a:r>
            <a:endParaRPr lang="en-US" sz="3600" dirty="0"/>
          </a:p>
        </p:txBody>
      </p:sp>
      <p:sp>
        <p:nvSpPr>
          <p:cNvPr id="6" name="TextBox 5"/>
          <p:cNvSpPr txBox="1"/>
          <p:nvPr/>
        </p:nvSpPr>
        <p:spPr>
          <a:xfrm>
            <a:off x="148282" y="3830594"/>
            <a:ext cx="8699156" cy="1200329"/>
          </a:xfrm>
          <a:prstGeom prst="rect">
            <a:avLst/>
          </a:prstGeom>
          <a:noFill/>
        </p:spPr>
        <p:txBody>
          <a:bodyPr wrap="square" rtlCol="0">
            <a:spAutoFit/>
          </a:bodyPr>
          <a:lstStyle/>
          <a:p>
            <a:pPr algn="ctr"/>
            <a:r>
              <a:rPr lang="en-US" sz="3600" dirty="0" smtClean="0"/>
              <a:t>What other use could you have for a </a:t>
            </a:r>
            <a:r>
              <a:rPr lang="en-US" sz="3600" dirty="0" err="1" smtClean="0"/>
              <a:t>Bandaid</a:t>
            </a:r>
            <a:r>
              <a:rPr lang="en-US" sz="3600" dirty="0"/>
              <a:t>?</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8710" y="5191561"/>
            <a:ext cx="1638300" cy="1485900"/>
          </a:xfrm>
          <a:prstGeom prst="rect">
            <a:avLst/>
          </a:prstGeom>
        </p:spPr>
      </p:pic>
    </p:spTree>
    <p:extLst>
      <p:ext uri="{BB962C8B-B14F-4D97-AF65-F5344CB8AC3E}">
        <p14:creationId xmlns:p14="http://schemas.microsoft.com/office/powerpoint/2010/main" val="836045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1830" y="330740"/>
            <a:ext cx="8166370" cy="5841460"/>
          </a:xfrm>
        </p:spPr>
        <p:txBody>
          <a:bodyPr>
            <a:normAutofit fontScale="92500" lnSpcReduction="20000"/>
          </a:bodyPr>
          <a:lstStyle/>
          <a:p>
            <a:r>
              <a:rPr lang="en-US" sz="3600" b="1" dirty="0"/>
              <a:t>Performance </a:t>
            </a:r>
            <a:r>
              <a:rPr lang="en-US" sz="3600" b="1" dirty="0" smtClean="0"/>
              <a:t>Tasks for Chemistry</a:t>
            </a:r>
            <a:endParaRPr lang="en-US" sz="3600" dirty="0"/>
          </a:p>
          <a:p>
            <a:endParaRPr lang="en-US" sz="3600" dirty="0"/>
          </a:p>
          <a:p>
            <a:r>
              <a:rPr lang="en-US" sz="3600" dirty="0" smtClean="0">
                <a:hlinkClick r:id="rId2"/>
              </a:rPr>
              <a:t>Mr Mole Business Proposal</a:t>
            </a:r>
            <a:endParaRPr lang="en-US" sz="3600" dirty="0" smtClean="0"/>
          </a:p>
          <a:p>
            <a:r>
              <a:rPr lang="en-US" sz="3600" dirty="0"/>
              <a:t/>
            </a:r>
            <a:br>
              <a:rPr lang="en-US" sz="3600" dirty="0"/>
            </a:br>
            <a:r>
              <a:rPr lang="en-US" sz="3600" dirty="0">
                <a:hlinkClick r:id="rId3" invalidUrl="http://mrdeakin.pbworks.com/w/file/102326311/Chemistry 30S Gases %26 Atmosphere Prezi Project.152.pdf"/>
              </a:rPr>
              <a:t>Gas Laws </a:t>
            </a:r>
            <a:r>
              <a:rPr lang="en-US" sz="3600" dirty="0" smtClean="0">
                <a:hlinkClick r:id="rId4" invalidUrl="http://mrdeakin.pbworks.com/w/file/102326311/Chemistry 30S Gases %26 Atmosphere Prezi Project.152.pdf"/>
              </a:rPr>
              <a:t>Presentation</a:t>
            </a:r>
            <a:endParaRPr lang="en-US" sz="3600" dirty="0" smtClean="0"/>
          </a:p>
          <a:p>
            <a:r>
              <a:rPr lang="en-US" sz="3600" dirty="0"/>
              <a:t/>
            </a:r>
            <a:br>
              <a:rPr lang="en-US" sz="3600" dirty="0"/>
            </a:br>
            <a:r>
              <a:rPr lang="en-US" sz="3600" dirty="0">
                <a:hlinkClick r:id="rId5"/>
              </a:rPr>
              <a:t>Crystal </a:t>
            </a:r>
            <a:r>
              <a:rPr lang="en-US" sz="3600" dirty="0" smtClean="0">
                <a:hlinkClick r:id="rId5"/>
              </a:rPr>
              <a:t>Exhibit</a:t>
            </a:r>
            <a:endParaRPr lang="en-US" sz="3600" dirty="0" smtClean="0"/>
          </a:p>
          <a:p>
            <a:endParaRPr lang="en-US" sz="3600" dirty="0"/>
          </a:p>
          <a:p>
            <a:r>
              <a:rPr lang="en-US" sz="3600" dirty="0">
                <a:hlinkClick r:id="rId6"/>
              </a:rPr>
              <a:t>Particle Comic </a:t>
            </a:r>
            <a:r>
              <a:rPr lang="en-US" sz="3600" dirty="0" smtClean="0">
                <a:hlinkClick r:id="rId6"/>
              </a:rPr>
              <a:t>Strip</a:t>
            </a:r>
            <a:endParaRPr lang="en-US" sz="3600" dirty="0" smtClean="0"/>
          </a:p>
          <a:p>
            <a:r>
              <a:rPr lang="en-US" sz="3600" dirty="0"/>
              <a:t/>
            </a:r>
            <a:br>
              <a:rPr lang="en-US" sz="3600" dirty="0"/>
            </a:br>
            <a:r>
              <a:rPr lang="en-US" sz="3600" dirty="0">
                <a:hlinkClick r:id="rId7"/>
              </a:rPr>
              <a:t>Ester Bath Bomb</a:t>
            </a:r>
            <a:endParaRPr lang="en-US" sz="3600" dirty="0"/>
          </a:p>
          <a:p>
            <a:endParaRPr lang="en-US" dirty="0"/>
          </a:p>
        </p:txBody>
      </p:sp>
    </p:spTree>
    <p:extLst>
      <p:ext uri="{BB962C8B-B14F-4D97-AF65-F5344CB8AC3E}">
        <p14:creationId xmlns:p14="http://schemas.microsoft.com/office/powerpoint/2010/main" val="1115902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55643"/>
            <a:ext cx="6965004" cy="800219"/>
          </a:xfrm>
          <a:prstGeom prst="rect">
            <a:avLst/>
          </a:prstGeom>
          <a:noFill/>
        </p:spPr>
        <p:txBody>
          <a:bodyPr wrap="square" rtlCol="0">
            <a:spAutoFit/>
          </a:bodyPr>
          <a:lstStyle/>
          <a:p>
            <a:pPr algn="ctr"/>
            <a:r>
              <a:rPr lang="en-CA" sz="2800" b="1" u="sng" dirty="0"/>
              <a:t>Business Proposal to Mr. Mole</a:t>
            </a:r>
            <a:endParaRPr lang="en-US" sz="2800" dirty="0"/>
          </a:p>
          <a:p>
            <a:pPr algn="ctr"/>
            <a:endParaRPr lang="en-US" dirty="0"/>
          </a:p>
        </p:txBody>
      </p:sp>
      <p:sp>
        <p:nvSpPr>
          <p:cNvPr id="3" name="TextBox 2"/>
          <p:cNvSpPr txBox="1"/>
          <p:nvPr/>
        </p:nvSpPr>
        <p:spPr>
          <a:xfrm>
            <a:off x="369651" y="955862"/>
            <a:ext cx="8171234" cy="5632311"/>
          </a:xfrm>
          <a:prstGeom prst="rect">
            <a:avLst/>
          </a:prstGeom>
          <a:noFill/>
        </p:spPr>
        <p:txBody>
          <a:bodyPr wrap="square" rtlCol="0">
            <a:spAutoFit/>
          </a:bodyPr>
          <a:lstStyle/>
          <a:p>
            <a:r>
              <a:rPr lang="en-CA" b="1" dirty="0"/>
              <a:t>Your task</a:t>
            </a:r>
            <a:r>
              <a:rPr lang="en-CA" dirty="0"/>
              <a:t>:  </a:t>
            </a:r>
            <a:endParaRPr lang="en-US" dirty="0"/>
          </a:p>
          <a:p>
            <a:r>
              <a:rPr lang="en-CA" dirty="0"/>
              <a:t>Come up with a product and a business model that can be expressed as an equation.  The components of your product are the reactants and your product is what is produced when all reactants combine in the appropriate ratios.  At least one of the components in your equation must be a number other than one.  Be sure to include profits and expenses in your equation</a:t>
            </a:r>
            <a:r>
              <a:rPr lang="en-CA" dirty="0" smtClean="0"/>
              <a:t>.</a:t>
            </a:r>
          </a:p>
          <a:p>
            <a:endParaRPr lang="en-US" dirty="0"/>
          </a:p>
          <a:p>
            <a:r>
              <a:rPr lang="en-CA" b="1" dirty="0"/>
              <a:t>Your detailed business proposal must include</a:t>
            </a:r>
            <a:r>
              <a:rPr lang="en-CA" dirty="0"/>
              <a:t>:</a:t>
            </a:r>
            <a:endParaRPr lang="en-US" dirty="0"/>
          </a:p>
          <a:p>
            <a:pPr lvl="0"/>
            <a:r>
              <a:rPr lang="en-CA" dirty="0"/>
              <a:t>A persuasive cover outlining your product and business model</a:t>
            </a:r>
            <a:endParaRPr lang="en-US" dirty="0"/>
          </a:p>
          <a:p>
            <a:pPr lvl="0"/>
            <a:r>
              <a:rPr lang="en-CA" dirty="0"/>
              <a:t>Supporting argument(s) to convince Mr. mole to finance your proposal</a:t>
            </a:r>
            <a:endParaRPr lang="en-US" dirty="0"/>
          </a:p>
          <a:p>
            <a:pPr lvl="0"/>
            <a:r>
              <a:rPr lang="en-CA" dirty="0"/>
              <a:t>A business equation describing all reactants and products</a:t>
            </a:r>
            <a:endParaRPr lang="en-US" dirty="0"/>
          </a:p>
          <a:p>
            <a:pPr lvl="0"/>
            <a:r>
              <a:rPr lang="en-CA" dirty="0"/>
              <a:t>Supporting data tables (include potential profits and expenses)</a:t>
            </a:r>
            <a:endParaRPr lang="en-US" dirty="0"/>
          </a:p>
          <a:p>
            <a:pPr lvl="0"/>
            <a:r>
              <a:rPr lang="en-CA" dirty="0"/>
              <a:t>Sample calculations of formulas used in the data table</a:t>
            </a:r>
            <a:endParaRPr lang="en-US" dirty="0"/>
          </a:p>
          <a:p>
            <a:r>
              <a:rPr lang="en-CA" dirty="0"/>
              <a:t> </a:t>
            </a:r>
            <a:endParaRPr lang="en-US" dirty="0"/>
          </a:p>
          <a:p>
            <a:r>
              <a:rPr lang="en-CA" b="1" dirty="0"/>
              <a:t>Business ideas for your proposal</a:t>
            </a:r>
            <a:r>
              <a:rPr lang="en-CA" dirty="0"/>
              <a:t>:</a:t>
            </a:r>
            <a:endParaRPr lang="en-US" sz="2800" dirty="0"/>
          </a:p>
          <a:p>
            <a:pPr lvl="4"/>
            <a:r>
              <a:rPr lang="en-CA" dirty="0"/>
              <a:t>Manufacturing of a product</a:t>
            </a:r>
            <a:endParaRPr lang="en-US" sz="2800" dirty="0"/>
          </a:p>
          <a:p>
            <a:pPr lvl="4"/>
            <a:r>
              <a:rPr lang="en-CA" dirty="0"/>
              <a:t>Cooking/ food service</a:t>
            </a:r>
            <a:endParaRPr lang="en-US" sz="2800" dirty="0"/>
          </a:p>
          <a:p>
            <a:pPr lvl="4"/>
            <a:r>
              <a:rPr lang="en-CA" dirty="0"/>
              <a:t>Agriculture</a:t>
            </a:r>
            <a:endParaRPr lang="en-US" sz="2800" dirty="0"/>
          </a:p>
          <a:p>
            <a:pPr lvl="4"/>
            <a:r>
              <a:rPr lang="en-CA" dirty="0"/>
              <a:t>Mining</a:t>
            </a:r>
            <a:endParaRPr lang="en-US" sz="2800" dirty="0"/>
          </a:p>
          <a:p>
            <a:r>
              <a:rPr lang="en-CA" dirty="0" smtClean="0"/>
              <a:t>		Other </a:t>
            </a:r>
            <a:r>
              <a:rPr lang="en-CA" dirty="0"/>
              <a:t>(Your choice)</a:t>
            </a:r>
            <a:r>
              <a:rPr lang="en-US" dirty="0"/>
              <a:t> </a:t>
            </a:r>
          </a:p>
        </p:txBody>
      </p:sp>
    </p:spTree>
    <p:extLst>
      <p:ext uri="{BB962C8B-B14F-4D97-AF65-F5344CB8AC3E}">
        <p14:creationId xmlns:p14="http://schemas.microsoft.com/office/powerpoint/2010/main" val="1723555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073650"/>
              </p:ext>
            </p:extLst>
          </p:nvPr>
        </p:nvGraphicFramePr>
        <p:xfrm>
          <a:off x="233464" y="-5"/>
          <a:ext cx="8638162" cy="6653723"/>
        </p:xfrm>
        <a:graphic>
          <a:graphicData uri="http://schemas.openxmlformats.org/drawingml/2006/table">
            <a:tbl>
              <a:tblPr firstRow="1" firstCol="1" lastRow="1" lastCol="1" bandRow="1" bandCol="1">
                <a:tableStyleId>{5C22544A-7EE6-4342-B048-85BDC9FD1C3A}</a:tableStyleId>
              </a:tblPr>
              <a:tblGrid>
                <a:gridCol w="7830530"/>
                <a:gridCol w="807632"/>
              </a:tblGrid>
              <a:tr h="594733">
                <a:tc gridSpan="2">
                  <a:txBody>
                    <a:bodyPr/>
                    <a:lstStyle/>
                    <a:p>
                      <a:pPr algn="ctr">
                        <a:spcAft>
                          <a:spcPts val="0"/>
                        </a:spcAft>
                      </a:pPr>
                      <a:r>
                        <a:rPr lang="en-CA" sz="2400" dirty="0">
                          <a:solidFill>
                            <a:schemeClr val="bg1"/>
                          </a:solidFill>
                          <a:effectLst/>
                        </a:rPr>
                        <a:t>Checklist</a:t>
                      </a:r>
                      <a:endParaRPr lang="en-US" sz="2400" dirty="0">
                        <a:solidFill>
                          <a:schemeClr val="bg1"/>
                        </a:solidFill>
                        <a:effectLst/>
                        <a:latin typeface="Calibri" charset="0"/>
                        <a:ea typeface="Calibri" charset="0"/>
                        <a:cs typeface="Times New Roman" charset="0"/>
                      </a:endParaRPr>
                    </a:p>
                  </a:txBody>
                  <a:tcPr marL="68580" marR="68580" marT="0" marB="0"/>
                </a:tc>
                <a:tc hMerge="1">
                  <a:txBody>
                    <a:bodyPr/>
                    <a:lstStyle/>
                    <a:p>
                      <a:endParaRPr lang="en-US"/>
                    </a:p>
                  </a:txBody>
                  <a:tcPr/>
                </a:tc>
              </a:tr>
              <a:tr h="1189467">
                <a:tc>
                  <a:txBody>
                    <a:bodyPr/>
                    <a:lstStyle/>
                    <a:p>
                      <a:pPr algn="ctr">
                        <a:spcAft>
                          <a:spcPts val="0"/>
                        </a:spcAft>
                      </a:pPr>
                      <a:r>
                        <a:rPr lang="en-CA" sz="2000">
                          <a:solidFill>
                            <a:schemeClr val="bg1"/>
                          </a:solidFill>
                          <a:effectLst/>
                        </a:rPr>
                        <a:t>Unique or novel product is presented in the cover letter using effective persuasive language</a:t>
                      </a:r>
                      <a:endParaRPr lang="en-US" sz="2000">
                        <a:solidFill>
                          <a:schemeClr val="bg1"/>
                        </a:solidFill>
                        <a:effectLst/>
                        <a:latin typeface="Calibri" charset="0"/>
                        <a:ea typeface="Calibri" charset="0"/>
                        <a:cs typeface="Times New Roman" charset="0"/>
                      </a:endParaRPr>
                    </a:p>
                  </a:txBody>
                  <a:tcPr marL="68580" marR="68580" marT="0" marB="0"/>
                </a:tc>
                <a:tc>
                  <a:txBody>
                    <a:bodyPr/>
                    <a:lstStyle/>
                    <a:p>
                      <a:pPr algn="ctr">
                        <a:spcAft>
                          <a:spcPts val="0"/>
                        </a:spcAft>
                      </a:pPr>
                      <a:r>
                        <a:rPr lang="en-CA" sz="1000">
                          <a:effectLst/>
                        </a:rPr>
                        <a:t> </a:t>
                      </a:r>
                      <a:endParaRPr lang="en-US" sz="1200">
                        <a:effectLst/>
                        <a:latin typeface="Calibri" charset="0"/>
                        <a:ea typeface="Calibri" charset="0"/>
                        <a:cs typeface="Times New Roman" charset="0"/>
                      </a:endParaRPr>
                    </a:p>
                  </a:txBody>
                  <a:tcPr marL="68580" marR="68580" marT="0" marB="0"/>
                </a:tc>
              </a:tr>
              <a:tr h="650561">
                <a:tc>
                  <a:txBody>
                    <a:bodyPr/>
                    <a:lstStyle/>
                    <a:p>
                      <a:pPr algn="ctr">
                        <a:spcAft>
                          <a:spcPts val="0"/>
                        </a:spcAft>
                      </a:pPr>
                      <a:r>
                        <a:rPr lang="en-CA" sz="2000">
                          <a:solidFill>
                            <a:schemeClr val="bg1"/>
                          </a:solidFill>
                          <a:effectLst/>
                        </a:rPr>
                        <a:t>Supporting arguments in the cover letter make sense and are highly influential</a:t>
                      </a:r>
                      <a:endParaRPr lang="en-US" sz="2000">
                        <a:solidFill>
                          <a:schemeClr val="bg1"/>
                        </a:solidFill>
                        <a:effectLst/>
                        <a:latin typeface="Calibri" charset="0"/>
                        <a:ea typeface="Calibri" charset="0"/>
                        <a:cs typeface="Times New Roman" charset="0"/>
                      </a:endParaRPr>
                    </a:p>
                  </a:txBody>
                  <a:tcPr marL="68580" marR="68580" marT="0" marB="0"/>
                </a:tc>
                <a:tc>
                  <a:txBody>
                    <a:bodyPr/>
                    <a:lstStyle/>
                    <a:p>
                      <a:pPr algn="ctr">
                        <a:spcAft>
                          <a:spcPts val="0"/>
                        </a:spcAft>
                      </a:pPr>
                      <a:r>
                        <a:rPr lang="en-CA" sz="1000">
                          <a:effectLst/>
                        </a:rPr>
                        <a:t> </a:t>
                      </a:r>
                      <a:endParaRPr lang="en-US" sz="1200">
                        <a:effectLst/>
                        <a:latin typeface="Calibri" charset="0"/>
                        <a:ea typeface="Calibri" charset="0"/>
                        <a:cs typeface="Times New Roman" charset="0"/>
                      </a:endParaRPr>
                    </a:p>
                  </a:txBody>
                  <a:tcPr marL="68580" marR="68580" marT="0" marB="0"/>
                </a:tc>
              </a:tr>
              <a:tr h="1189467">
                <a:tc>
                  <a:txBody>
                    <a:bodyPr/>
                    <a:lstStyle/>
                    <a:p>
                      <a:pPr algn="ctr">
                        <a:spcAft>
                          <a:spcPts val="0"/>
                        </a:spcAft>
                      </a:pPr>
                      <a:r>
                        <a:rPr lang="en-CA" sz="2000">
                          <a:solidFill>
                            <a:schemeClr val="bg1"/>
                          </a:solidFill>
                          <a:effectLst/>
                        </a:rPr>
                        <a:t>Business equation is present and clearly outlines all the variables present in the cover letter</a:t>
                      </a:r>
                      <a:endParaRPr lang="en-US" sz="2000">
                        <a:solidFill>
                          <a:schemeClr val="bg1"/>
                        </a:solidFill>
                        <a:effectLst/>
                        <a:latin typeface="Calibri" charset="0"/>
                        <a:ea typeface="Calibri" charset="0"/>
                        <a:cs typeface="Times New Roman" charset="0"/>
                      </a:endParaRPr>
                    </a:p>
                  </a:txBody>
                  <a:tcPr marL="68580" marR="68580" marT="0" marB="0"/>
                </a:tc>
                <a:tc>
                  <a:txBody>
                    <a:bodyPr/>
                    <a:lstStyle/>
                    <a:p>
                      <a:pPr algn="ctr">
                        <a:spcAft>
                          <a:spcPts val="0"/>
                        </a:spcAft>
                      </a:pPr>
                      <a:r>
                        <a:rPr lang="en-CA" sz="1000">
                          <a:effectLst/>
                        </a:rPr>
                        <a:t> </a:t>
                      </a:r>
                      <a:endParaRPr lang="en-US" sz="1200">
                        <a:effectLst/>
                        <a:latin typeface="Calibri" charset="0"/>
                        <a:ea typeface="Calibri" charset="0"/>
                        <a:cs typeface="Times New Roman" charset="0"/>
                      </a:endParaRPr>
                    </a:p>
                  </a:txBody>
                  <a:tcPr marL="68580" marR="68580" marT="0" marB="0"/>
                </a:tc>
              </a:tr>
              <a:tr h="1189467">
                <a:tc>
                  <a:txBody>
                    <a:bodyPr/>
                    <a:lstStyle/>
                    <a:p>
                      <a:pPr algn="ctr">
                        <a:spcAft>
                          <a:spcPts val="0"/>
                        </a:spcAft>
                      </a:pPr>
                      <a:r>
                        <a:rPr lang="en-CA" sz="2000">
                          <a:solidFill>
                            <a:schemeClr val="bg1"/>
                          </a:solidFill>
                          <a:effectLst/>
                        </a:rPr>
                        <a:t>A business equation with ratios more complex than 1:1 is present and all variables are present in the cover letter</a:t>
                      </a:r>
                      <a:endParaRPr lang="en-US" sz="2000">
                        <a:solidFill>
                          <a:schemeClr val="bg1"/>
                        </a:solidFill>
                        <a:effectLst/>
                        <a:latin typeface="Calibri" charset="0"/>
                        <a:ea typeface="Calibri" charset="0"/>
                        <a:cs typeface="Times New Roman" charset="0"/>
                      </a:endParaRPr>
                    </a:p>
                  </a:txBody>
                  <a:tcPr marL="68580" marR="68580" marT="0" marB="0"/>
                </a:tc>
                <a:tc>
                  <a:txBody>
                    <a:bodyPr/>
                    <a:lstStyle/>
                    <a:p>
                      <a:pPr algn="ctr">
                        <a:spcAft>
                          <a:spcPts val="0"/>
                        </a:spcAft>
                      </a:pPr>
                      <a:r>
                        <a:rPr lang="en-CA" sz="1000">
                          <a:effectLst/>
                        </a:rPr>
                        <a:t> </a:t>
                      </a:r>
                      <a:endParaRPr lang="en-US" sz="1200">
                        <a:effectLst/>
                        <a:latin typeface="Calibri" charset="0"/>
                        <a:ea typeface="Calibri" charset="0"/>
                        <a:cs typeface="Times New Roman" charset="0"/>
                      </a:endParaRPr>
                    </a:p>
                  </a:txBody>
                  <a:tcPr marL="68580" marR="68580" marT="0" marB="0"/>
                </a:tc>
              </a:tr>
              <a:tr h="650561">
                <a:tc>
                  <a:txBody>
                    <a:bodyPr/>
                    <a:lstStyle/>
                    <a:p>
                      <a:pPr algn="ctr">
                        <a:spcAft>
                          <a:spcPts val="0"/>
                        </a:spcAft>
                      </a:pPr>
                      <a:r>
                        <a:rPr lang="en-CA" sz="2000">
                          <a:solidFill>
                            <a:schemeClr val="bg1"/>
                          </a:solidFill>
                          <a:effectLst/>
                        </a:rPr>
                        <a:t>Supporting data table contains all variables stated in the equation</a:t>
                      </a:r>
                      <a:endParaRPr lang="en-US" sz="2000">
                        <a:solidFill>
                          <a:schemeClr val="bg1"/>
                        </a:solidFill>
                        <a:effectLst/>
                        <a:latin typeface="Calibri" charset="0"/>
                        <a:ea typeface="Calibri" charset="0"/>
                        <a:cs typeface="Times New Roman" charset="0"/>
                      </a:endParaRPr>
                    </a:p>
                  </a:txBody>
                  <a:tcPr marL="68580" marR="68580" marT="0" marB="0"/>
                </a:tc>
                <a:tc>
                  <a:txBody>
                    <a:bodyPr/>
                    <a:lstStyle/>
                    <a:p>
                      <a:pPr algn="ctr">
                        <a:spcAft>
                          <a:spcPts val="0"/>
                        </a:spcAft>
                      </a:pPr>
                      <a:r>
                        <a:rPr lang="en-CA" sz="1000">
                          <a:effectLst/>
                        </a:rPr>
                        <a:t> </a:t>
                      </a:r>
                      <a:endParaRPr lang="en-US" sz="1200">
                        <a:effectLst/>
                        <a:latin typeface="Calibri" charset="0"/>
                        <a:ea typeface="Calibri" charset="0"/>
                        <a:cs typeface="Times New Roman" charset="0"/>
                      </a:endParaRPr>
                    </a:p>
                  </a:txBody>
                  <a:tcPr marL="68580" marR="68580" marT="0" marB="0"/>
                </a:tc>
              </a:tr>
              <a:tr h="1189467">
                <a:tc>
                  <a:txBody>
                    <a:bodyPr/>
                    <a:lstStyle/>
                    <a:p>
                      <a:pPr algn="ctr">
                        <a:spcAft>
                          <a:spcPts val="0"/>
                        </a:spcAft>
                      </a:pPr>
                      <a:r>
                        <a:rPr lang="en-CA" sz="2000" dirty="0">
                          <a:solidFill>
                            <a:schemeClr val="bg1"/>
                          </a:solidFill>
                          <a:effectLst/>
                        </a:rPr>
                        <a:t>Business proposal is concise, organized so it is easy to read, and word processed</a:t>
                      </a:r>
                      <a:endParaRPr lang="en-US" sz="2000" dirty="0">
                        <a:solidFill>
                          <a:schemeClr val="bg1"/>
                        </a:solidFill>
                        <a:effectLst/>
                        <a:latin typeface="Calibri" charset="0"/>
                        <a:ea typeface="Calibri" charset="0"/>
                        <a:cs typeface="Times New Roman" charset="0"/>
                      </a:endParaRPr>
                    </a:p>
                  </a:txBody>
                  <a:tcPr marL="68580" marR="68580" marT="0" marB="0"/>
                </a:tc>
                <a:tc>
                  <a:txBody>
                    <a:bodyPr/>
                    <a:lstStyle/>
                    <a:p>
                      <a:pPr algn="ctr">
                        <a:spcAft>
                          <a:spcPts val="0"/>
                        </a:spcAft>
                      </a:pPr>
                      <a:r>
                        <a:rPr lang="en-CA" sz="1000" dirty="0">
                          <a:effectLst/>
                        </a:rPr>
                        <a:t> </a:t>
                      </a:r>
                      <a:endParaRPr lang="en-US" sz="1200" dirty="0">
                        <a:effectLst/>
                        <a:latin typeface="Calibri" charset="0"/>
                        <a:ea typeface="Calibri" charset="0"/>
                        <a:cs typeface="Times New Roman" charset="0"/>
                      </a:endParaRPr>
                    </a:p>
                  </a:txBody>
                  <a:tcPr marL="68580" marR="68580" marT="0" marB="0"/>
                </a:tc>
              </a:tr>
            </a:tbl>
          </a:graphicData>
        </a:graphic>
      </p:graphicFrame>
    </p:spTree>
    <p:extLst>
      <p:ext uri="{BB962C8B-B14F-4D97-AF65-F5344CB8AC3E}">
        <p14:creationId xmlns:p14="http://schemas.microsoft.com/office/powerpoint/2010/main" val="1217948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66082723"/>
              </p:ext>
            </p:extLst>
          </p:nvPr>
        </p:nvGraphicFramePr>
        <p:xfrm>
          <a:off x="291830" y="214010"/>
          <a:ext cx="8346332" cy="6167337"/>
        </p:xfrm>
        <a:graphic>
          <a:graphicData uri="http://schemas.openxmlformats.org/drawingml/2006/table">
            <a:tbl>
              <a:tblPr firstRow="1" firstCol="1" bandRow="1">
                <a:tableStyleId>{5C22544A-7EE6-4342-B048-85BDC9FD1C3A}</a:tableStyleId>
              </a:tblPr>
              <a:tblGrid>
                <a:gridCol w="3750282"/>
                <a:gridCol w="3020758"/>
                <a:gridCol w="1575292"/>
              </a:tblGrid>
              <a:tr h="737936">
                <a:tc>
                  <a:txBody>
                    <a:bodyPr/>
                    <a:lstStyle/>
                    <a:p>
                      <a:pPr algn="ctr">
                        <a:spcAft>
                          <a:spcPts val="0"/>
                        </a:spcAft>
                      </a:pPr>
                      <a:r>
                        <a:rPr lang="en-US" sz="2000" b="1" dirty="0">
                          <a:solidFill>
                            <a:schemeClr val="bg1"/>
                          </a:solidFill>
                          <a:effectLst/>
                        </a:rPr>
                        <a:t>Main themes</a:t>
                      </a:r>
                      <a:endParaRPr lang="en-US" sz="2000" b="1" dirty="0">
                        <a:solidFill>
                          <a:schemeClr val="bg1"/>
                        </a:solidFill>
                        <a:effectLst/>
                        <a:latin typeface="Calibri" charset="0"/>
                        <a:ea typeface="Calibri" charset="0"/>
                        <a:cs typeface="Times New Roman" charset="0"/>
                      </a:endParaRPr>
                    </a:p>
                  </a:txBody>
                  <a:tcPr marL="54632" marR="54632" marT="0" marB="0" anchor="b"/>
                </a:tc>
                <a:tc>
                  <a:txBody>
                    <a:bodyPr/>
                    <a:lstStyle/>
                    <a:p>
                      <a:pPr algn="ctr">
                        <a:spcAft>
                          <a:spcPts val="0"/>
                        </a:spcAft>
                      </a:pPr>
                      <a:r>
                        <a:rPr lang="en-US" sz="2000" b="1" dirty="0">
                          <a:solidFill>
                            <a:schemeClr val="bg1"/>
                          </a:solidFill>
                          <a:effectLst/>
                        </a:rPr>
                        <a:t>main question</a:t>
                      </a:r>
                      <a:endParaRPr lang="en-US" sz="2000" b="1" dirty="0">
                        <a:solidFill>
                          <a:schemeClr val="bg1"/>
                        </a:solidFill>
                        <a:effectLst/>
                        <a:latin typeface="Calibri" charset="0"/>
                        <a:ea typeface="Calibri" charset="0"/>
                        <a:cs typeface="Times New Roman" charset="0"/>
                      </a:endParaRPr>
                    </a:p>
                  </a:txBody>
                  <a:tcPr marL="54632" marR="54632" marT="0" marB="0" anchor="b"/>
                </a:tc>
                <a:tc>
                  <a:txBody>
                    <a:bodyPr/>
                    <a:lstStyle/>
                    <a:p>
                      <a:pPr algn="ctr">
                        <a:spcAft>
                          <a:spcPts val="0"/>
                        </a:spcAft>
                      </a:pPr>
                      <a:r>
                        <a:rPr lang="en-US" sz="2000" b="1" dirty="0">
                          <a:solidFill>
                            <a:schemeClr val="bg1"/>
                          </a:solidFill>
                          <a:effectLst/>
                        </a:rPr>
                        <a:t>final project</a:t>
                      </a:r>
                      <a:endParaRPr lang="en-US" sz="2000" b="1" dirty="0">
                        <a:solidFill>
                          <a:schemeClr val="bg1"/>
                        </a:solidFill>
                        <a:effectLst/>
                        <a:latin typeface="Calibri" charset="0"/>
                        <a:ea typeface="Calibri" charset="0"/>
                        <a:cs typeface="Times New Roman" charset="0"/>
                      </a:endParaRPr>
                    </a:p>
                  </a:txBody>
                  <a:tcPr marL="54632" marR="54632" marT="0" marB="0" anchor="b"/>
                </a:tc>
              </a:tr>
              <a:tr h="848583">
                <a:tc>
                  <a:txBody>
                    <a:bodyPr/>
                    <a:lstStyle/>
                    <a:p>
                      <a:pPr algn="ctr">
                        <a:spcAft>
                          <a:spcPts val="0"/>
                        </a:spcAft>
                      </a:pPr>
                      <a:r>
                        <a:rPr lang="en-US" sz="2000" b="1" dirty="0">
                          <a:solidFill>
                            <a:schemeClr val="bg1"/>
                          </a:solidFill>
                          <a:effectLst/>
                        </a:rPr>
                        <a:t>Atoms and bonding</a:t>
                      </a:r>
                      <a:endParaRPr lang="en-US" sz="2000" b="1" dirty="0">
                        <a:solidFill>
                          <a:schemeClr val="bg1"/>
                        </a:solidFill>
                        <a:effectLst/>
                        <a:latin typeface="Calibri" charset="0"/>
                        <a:ea typeface="Calibri" charset="0"/>
                        <a:cs typeface="Times New Roman" charset="0"/>
                      </a:endParaRPr>
                    </a:p>
                  </a:txBody>
                  <a:tcPr marL="54632" marR="54632" marT="0" marB="0" anchor="b"/>
                </a:tc>
                <a:tc>
                  <a:txBody>
                    <a:bodyPr/>
                    <a:lstStyle/>
                    <a:p>
                      <a:pPr algn="ctr">
                        <a:spcAft>
                          <a:spcPts val="0"/>
                        </a:spcAft>
                      </a:pPr>
                      <a:r>
                        <a:rPr lang="en-US" sz="2000" b="1" dirty="0">
                          <a:solidFill>
                            <a:schemeClr val="bg1"/>
                          </a:solidFill>
                          <a:effectLst/>
                        </a:rPr>
                        <a:t>Chemical composition of compounds and naming</a:t>
                      </a:r>
                      <a:endParaRPr lang="en-US" sz="2000" b="1" dirty="0">
                        <a:solidFill>
                          <a:schemeClr val="bg1"/>
                        </a:solidFill>
                        <a:effectLst/>
                        <a:latin typeface="Calibri" charset="0"/>
                        <a:ea typeface="Calibri" charset="0"/>
                        <a:cs typeface="Times New Roman" charset="0"/>
                      </a:endParaRPr>
                    </a:p>
                  </a:txBody>
                  <a:tcPr marL="54632" marR="54632" marT="0" marB="0" anchor="b"/>
                </a:tc>
                <a:tc>
                  <a:txBody>
                    <a:bodyPr/>
                    <a:lstStyle/>
                    <a:p>
                      <a:pPr>
                        <a:spcAft>
                          <a:spcPts val="0"/>
                        </a:spcAft>
                      </a:pPr>
                      <a:r>
                        <a:rPr lang="en-US" sz="2000" b="1" dirty="0">
                          <a:solidFill>
                            <a:schemeClr val="bg1"/>
                          </a:solidFill>
                          <a:effectLst/>
                        </a:rPr>
                        <a:t> </a:t>
                      </a:r>
                      <a:endParaRPr lang="en-US" sz="2000" b="1" dirty="0">
                        <a:solidFill>
                          <a:schemeClr val="bg1"/>
                        </a:solidFill>
                        <a:effectLst/>
                        <a:latin typeface="Calibri" charset="0"/>
                        <a:ea typeface="Calibri" charset="0"/>
                        <a:cs typeface="Times New Roman" charset="0"/>
                      </a:endParaRPr>
                    </a:p>
                  </a:txBody>
                  <a:tcPr marL="54632" marR="54632" marT="0" marB="0" anchor="b"/>
                </a:tc>
              </a:tr>
              <a:tr h="846882">
                <a:tc>
                  <a:txBody>
                    <a:bodyPr/>
                    <a:lstStyle/>
                    <a:p>
                      <a:pPr algn="ctr">
                        <a:spcAft>
                          <a:spcPts val="0"/>
                        </a:spcAft>
                      </a:pPr>
                      <a:r>
                        <a:rPr lang="en-US" sz="2000" b="1">
                          <a:solidFill>
                            <a:schemeClr val="bg1"/>
                          </a:solidFill>
                          <a:effectLst/>
                        </a:rPr>
                        <a:t>Chemical reactions and law of conservation of matter</a:t>
                      </a:r>
                      <a:endParaRPr lang="en-US" sz="2000" b="1">
                        <a:solidFill>
                          <a:schemeClr val="bg1"/>
                        </a:solidFill>
                        <a:effectLst/>
                        <a:latin typeface="Calibri" charset="0"/>
                        <a:ea typeface="Calibri" charset="0"/>
                        <a:cs typeface="Times New Roman" charset="0"/>
                      </a:endParaRPr>
                    </a:p>
                  </a:txBody>
                  <a:tcPr marL="54632" marR="54632" marT="0" marB="0" anchor="b"/>
                </a:tc>
                <a:tc>
                  <a:txBody>
                    <a:bodyPr/>
                    <a:lstStyle/>
                    <a:p>
                      <a:pPr algn="ctr">
                        <a:spcAft>
                          <a:spcPts val="0"/>
                        </a:spcAft>
                      </a:pPr>
                      <a:r>
                        <a:rPr lang="en-US" sz="2000" b="1" dirty="0">
                          <a:solidFill>
                            <a:schemeClr val="bg1"/>
                          </a:solidFill>
                          <a:effectLst/>
                        </a:rPr>
                        <a:t>Everything as a reactant can be found as a product</a:t>
                      </a:r>
                      <a:endParaRPr lang="en-US" sz="2000" b="1" dirty="0">
                        <a:solidFill>
                          <a:schemeClr val="bg1"/>
                        </a:solidFill>
                        <a:effectLst/>
                        <a:latin typeface="Calibri" charset="0"/>
                        <a:ea typeface="Calibri" charset="0"/>
                        <a:cs typeface="Times New Roman" charset="0"/>
                      </a:endParaRPr>
                    </a:p>
                  </a:txBody>
                  <a:tcPr marL="54632" marR="54632" marT="0" marB="0" anchor="b"/>
                </a:tc>
                <a:tc>
                  <a:txBody>
                    <a:bodyPr/>
                    <a:lstStyle/>
                    <a:p>
                      <a:pPr>
                        <a:spcAft>
                          <a:spcPts val="0"/>
                        </a:spcAft>
                      </a:pPr>
                      <a:r>
                        <a:rPr lang="en-US" sz="2000" b="1" dirty="0">
                          <a:solidFill>
                            <a:schemeClr val="bg1"/>
                          </a:solidFill>
                          <a:effectLst/>
                        </a:rPr>
                        <a:t> </a:t>
                      </a:r>
                      <a:endParaRPr lang="en-US" sz="2000" b="1" dirty="0">
                        <a:solidFill>
                          <a:schemeClr val="bg1"/>
                        </a:solidFill>
                        <a:effectLst/>
                        <a:latin typeface="Calibri" charset="0"/>
                        <a:ea typeface="Calibri" charset="0"/>
                        <a:cs typeface="Times New Roman" charset="0"/>
                      </a:endParaRPr>
                    </a:p>
                  </a:txBody>
                  <a:tcPr marL="54632" marR="54632" marT="0" marB="0" anchor="b"/>
                </a:tc>
              </a:tr>
              <a:tr h="883479">
                <a:tc>
                  <a:txBody>
                    <a:bodyPr/>
                    <a:lstStyle/>
                    <a:p>
                      <a:pPr algn="ctr">
                        <a:spcAft>
                          <a:spcPts val="0"/>
                        </a:spcAft>
                      </a:pPr>
                      <a:r>
                        <a:rPr lang="en-US" sz="2000" b="1" dirty="0">
                          <a:solidFill>
                            <a:schemeClr val="bg1"/>
                          </a:solidFill>
                          <a:effectLst/>
                        </a:rPr>
                        <a:t>Mole unit and conversion</a:t>
                      </a:r>
                      <a:endParaRPr lang="en-US" sz="2000" b="1" dirty="0">
                        <a:solidFill>
                          <a:schemeClr val="bg1"/>
                        </a:solidFill>
                        <a:effectLst/>
                        <a:latin typeface="Calibri" charset="0"/>
                        <a:ea typeface="Calibri" charset="0"/>
                        <a:cs typeface="Times New Roman" charset="0"/>
                      </a:endParaRPr>
                    </a:p>
                  </a:txBody>
                  <a:tcPr marL="54632" marR="54632" marT="0" marB="0" anchor="b"/>
                </a:tc>
                <a:tc>
                  <a:txBody>
                    <a:bodyPr/>
                    <a:lstStyle/>
                    <a:p>
                      <a:pPr algn="ctr">
                        <a:spcAft>
                          <a:spcPts val="0"/>
                        </a:spcAft>
                      </a:pPr>
                      <a:r>
                        <a:rPr lang="en-US" sz="2000" b="1" dirty="0">
                          <a:solidFill>
                            <a:schemeClr val="bg1"/>
                          </a:solidFill>
                          <a:effectLst/>
                        </a:rPr>
                        <a:t>Balancing equations and composition</a:t>
                      </a:r>
                      <a:endParaRPr lang="en-US" sz="2000" b="1" dirty="0">
                        <a:solidFill>
                          <a:schemeClr val="bg1"/>
                        </a:solidFill>
                        <a:effectLst/>
                        <a:latin typeface="Calibri" charset="0"/>
                        <a:ea typeface="Calibri" charset="0"/>
                        <a:cs typeface="Times New Roman" charset="0"/>
                      </a:endParaRPr>
                    </a:p>
                  </a:txBody>
                  <a:tcPr marL="54632" marR="54632" marT="0" marB="0" anchor="b"/>
                </a:tc>
                <a:tc>
                  <a:txBody>
                    <a:bodyPr/>
                    <a:lstStyle/>
                    <a:p>
                      <a:pPr>
                        <a:spcAft>
                          <a:spcPts val="0"/>
                        </a:spcAft>
                      </a:pPr>
                      <a:r>
                        <a:rPr lang="en-US" sz="2000" b="1" dirty="0">
                          <a:solidFill>
                            <a:schemeClr val="bg1"/>
                          </a:solidFill>
                          <a:effectLst/>
                        </a:rPr>
                        <a:t> </a:t>
                      </a:r>
                      <a:endParaRPr lang="en-US" sz="2000" b="1" dirty="0">
                        <a:solidFill>
                          <a:schemeClr val="bg1"/>
                        </a:solidFill>
                        <a:effectLst/>
                        <a:latin typeface="Calibri" charset="0"/>
                        <a:ea typeface="Calibri" charset="0"/>
                        <a:cs typeface="Times New Roman" charset="0"/>
                      </a:endParaRPr>
                    </a:p>
                  </a:txBody>
                  <a:tcPr marL="54632" marR="54632" marT="0" marB="0" anchor="b"/>
                </a:tc>
              </a:tr>
              <a:tr h="1103073">
                <a:tc>
                  <a:txBody>
                    <a:bodyPr/>
                    <a:lstStyle/>
                    <a:p>
                      <a:pPr algn="ctr">
                        <a:spcAft>
                          <a:spcPts val="0"/>
                        </a:spcAft>
                      </a:pPr>
                      <a:r>
                        <a:rPr lang="en-US" sz="2000" b="1">
                          <a:solidFill>
                            <a:schemeClr val="bg1"/>
                          </a:solidFill>
                          <a:effectLst/>
                        </a:rPr>
                        <a:t>Stoichiometry ratios</a:t>
                      </a:r>
                      <a:endParaRPr lang="en-US" sz="2000" b="1">
                        <a:solidFill>
                          <a:schemeClr val="bg1"/>
                        </a:solidFill>
                        <a:effectLst/>
                        <a:latin typeface="Calibri" charset="0"/>
                        <a:ea typeface="Calibri" charset="0"/>
                        <a:cs typeface="Times New Roman" charset="0"/>
                      </a:endParaRPr>
                    </a:p>
                  </a:txBody>
                  <a:tcPr marL="54632" marR="54632" marT="0" marB="0" anchor="b"/>
                </a:tc>
                <a:tc>
                  <a:txBody>
                    <a:bodyPr/>
                    <a:lstStyle/>
                    <a:p>
                      <a:pPr algn="ctr">
                        <a:spcAft>
                          <a:spcPts val="0"/>
                        </a:spcAft>
                      </a:pPr>
                      <a:r>
                        <a:rPr lang="en-US" sz="2000" b="1" dirty="0">
                          <a:solidFill>
                            <a:schemeClr val="bg1"/>
                          </a:solidFill>
                          <a:effectLst/>
                        </a:rPr>
                        <a:t>Keeping </a:t>
                      </a:r>
                      <a:r>
                        <a:rPr lang="en-US" sz="2000" b="1" dirty="0" smtClean="0">
                          <a:solidFill>
                            <a:schemeClr val="bg1"/>
                          </a:solidFill>
                          <a:effectLst/>
                        </a:rPr>
                        <a:t>ratios </a:t>
                      </a:r>
                      <a:r>
                        <a:rPr lang="en-US" sz="2000" b="1" dirty="0">
                          <a:solidFill>
                            <a:schemeClr val="bg1"/>
                          </a:solidFill>
                          <a:effectLst/>
                        </a:rPr>
                        <a:t>consistent throughout increases and decreases</a:t>
                      </a:r>
                      <a:endParaRPr lang="en-US" sz="2000" b="1" dirty="0">
                        <a:solidFill>
                          <a:schemeClr val="bg1"/>
                        </a:solidFill>
                        <a:effectLst/>
                        <a:latin typeface="Calibri" charset="0"/>
                        <a:ea typeface="Calibri" charset="0"/>
                        <a:cs typeface="Times New Roman" charset="0"/>
                      </a:endParaRPr>
                    </a:p>
                  </a:txBody>
                  <a:tcPr marL="54632" marR="54632" marT="0" marB="0" anchor="b"/>
                </a:tc>
                <a:tc>
                  <a:txBody>
                    <a:bodyPr/>
                    <a:lstStyle/>
                    <a:p>
                      <a:pPr>
                        <a:spcAft>
                          <a:spcPts val="0"/>
                        </a:spcAft>
                      </a:pPr>
                      <a:r>
                        <a:rPr lang="en-US" sz="2000" b="1" dirty="0">
                          <a:solidFill>
                            <a:schemeClr val="bg1"/>
                          </a:solidFill>
                          <a:effectLst/>
                        </a:rPr>
                        <a:t> </a:t>
                      </a:r>
                      <a:endParaRPr lang="en-US" sz="2000" b="1" dirty="0">
                        <a:solidFill>
                          <a:schemeClr val="bg1"/>
                        </a:solidFill>
                        <a:effectLst/>
                        <a:latin typeface="Calibri" charset="0"/>
                        <a:ea typeface="Calibri" charset="0"/>
                        <a:cs typeface="Times New Roman" charset="0"/>
                      </a:endParaRPr>
                    </a:p>
                  </a:txBody>
                  <a:tcPr marL="54632" marR="54632" marT="0" marB="0" anchor="b"/>
                </a:tc>
              </a:tr>
              <a:tr h="900502">
                <a:tc>
                  <a:txBody>
                    <a:bodyPr/>
                    <a:lstStyle/>
                    <a:p>
                      <a:pPr>
                        <a:spcAft>
                          <a:spcPts val="0"/>
                        </a:spcAft>
                      </a:pPr>
                      <a:r>
                        <a:rPr lang="en-US" sz="2000" b="1">
                          <a:solidFill>
                            <a:schemeClr val="bg1"/>
                          </a:solidFill>
                          <a:effectLst/>
                        </a:rPr>
                        <a:t> </a:t>
                      </a:r>
                      <a:endParaRPr lang="en-US" sz="2000" b="1">
                        <a:solidFill>
                          <a:schemeClr val="bg1"/>
                        </a:solidFill>
                        <a:effectLst/>
                        <a:latin typeface="Calibri" charset="0"/>
                        <a:ea typeface="Calibri" charset="0"/>
                        <a:cs typeface="Times New Roman" charset="0"/>
                      </a:endParaRPr>
                    </a:p>
                  </a:txBody>
                  <a:tcPr marL="54632" marR="54632" marT="0" marB="0" anchor="b"/>
                </a:tc>
                <a:tc>
                  <a:txBody>
                    <a:bodyPr/>
                    <a:lstStyle/>
                    <a:p>
                      <a:pPr>
                        <a:spcAft>
                          <a:spcPts val="0"/>
                        </a:spcAft>
                      </a:pPr>
                      <a:r>
                        <a:rPr lang="en-US" sz="2000" b="1" dirty="0">
                          <a:solidFill>
                            <a:schemeClr val="bg1"/>
                          </a:solidFill>
                          <a:effectLst/>
                        </a:rPr>
                        <a:t> </a:t>
                      </a:r>
                      <a:endParaRPr lang="en-US" sz="2000" b="1" dirty="0">
                        <a:solidFill>
                          <a:schemeClr val="bg1"/>
                        </a:solidFill>
                        <a:effectLst/>
                        <a:latin typeface="Calibri" charset="0"/>
                        <a:ea typeface="Calibri" charset="0"/>
                        <a:cs typeface="Times New Roman" charset="0"/>
                      </a:endParaRPr>
                    </a:p>
                  </a:txBody>
                  <a:tcPr marL="54632" marR="54632" marT="0" marB="0" anchor="b"/>
                </a:tc>
                <a:tc>
                  <a:txBody>
                    <a:bodyPr/>
                    <a:lstStyle/>
                    <a:p>
                      <a:pPr>
                        <a:spcAft>
                          <a:spcPts val="0"/>
                        </a:spcAft>
                      </a:pPr>
                      <a:r>
                        <a:rPr lang="en-US" sz="2000" b="1" dirty="0">
                          <a:solidFill>
                            <a:schemeClr val="bg1"/>
                          </a:solidFill>
                          <a:effectLst/>
                        </a:rPr>
                        <a:t> </a:t>
                      </a:r>
                      <a:endParaRPr lang="en-US" sz="2000" b="1" dirty="0">
                        <a:solidFill>
                          <a:schemeClr val="bg1"/>
                        </a:solidFill>
                        <a:effectLst/>
                        <a:latin typeface="Calibri" charset="0"/>
                        <a:ea typeface="Calibri" charset="0"/>
                        <a:cs typeface="Times New Roman" charset="0"/>
                      </a:endParaRPr>
                    </a:p>
                  </a:txBody>
                  <a:tcPr marL="54632" marR="54632" marT="0" marB="0" anchor="b"/>
                </a:tc>
              </a:tr>
              <a:tr h="846882">
                <a:tc>
                  <a:txBody>
                    <a:bodyPr/>
                    <a:lstStyle/>
                    <a:p>
                      <a:pPr>
                        <a:spcAft>
                          <a:spcPts val="0"/>
                        </a:spcAft>
                      </a:pPr>
                      <a:r>
                        <a:rPr lang="en-US" sz="1000">
                          <a:solidFill>
                            <a:schemeClr val="bg1"/>
                          </a:solidFill>
                          <a:effectLst/>
                        </a:rPr>
                        <a:t> </a:t>
                      </a:r>
                      <a:endParaRPr lang="en-US" sz="1000">
                        <a:solidFill>
                          <a:schemeClr val="bg1"/>
                        </a:solidFill>
                        <a:effectLst/>
                        <a:latin typeface="Calibri" charset="0"/>
                        <a:ea typeface="Calibri" charset="0"/>
                        <a:cs typeface="Times New Roman" charset="0"/>
                      </a:endParaRPr>
                    </a:p>
                  </a:txBody>
                  <a:tcPr marL="54632" marR="54632" marT="0" marB="0" anchor="b"/>
                </a:tc>
                <a:tc>
                  <a:txBody>
                    <a:bodyPr/>
                    <a:lstStyle/>
                    <a:p>
                      <a:pPr>
                        <a:spcAft>
                          <a:spcPts val="0"/>
                        </a:spcAft>
                      </a:pPr>
                      <a:r>
                        <a:rPr lang="en-US" sz="1000">
                          <a:solidFill>
                            <a:schemeClr val="bg1"/>
                          </a:solidFill>
                          <a:effectLst/>
                        </a:rPr>
                        <a:t> </a:t>
                      </a:r>
                      <a:endParaRPr lang="en-US" sz="1000">
                        <a:solidFill>
                          <a:schemeClr val="bg1"/>
                        </a:solidFill>
                        <a:effectLst/>
                        <a:latin typeface="Calibri" charset="0"/>
                        <a:ea typeface="Calibri" charset="0"/>
                        <a:cs typeface="Times New Roman" charset="0"/>
                      </a:endParaRPr>
                    </a:p>
                  </a:txBody>
                  <a:tcPr marL="54632" marR="54632" marT="0" marB="0" anchor="b"/>
                </a:tc>
                <a:tc>
                  <a:txBody>
                    <a:bodyPr/>
                    <a:lstStyle/>
                    <a:p>
                      <a:pPr>
                        <a:spcAft>
                          <a:spcPts val="0"/>
                        </a:spcAft>
                      </a:pPr>
                      <a:r>
                        <a:rPr lang="en-US" sz="1000" dirty="0">
                          <a:solidFill>
                            <a:schemeClr val="bg1"/>
                          </a:solidFill>
                          <a:effectLst/>
                        </a:rPr>
                        <a:t> </a:t>
                      </a:r>
                      <a:endParaRPr lang="en-US" sz="1000" dirty="0">
                        <a:solidFill>
                          <a:schemeClr val="bg1"/>
                        </a:solidFill>
                        <a:effectLst/>
                        <a:latin typeface="Calibri" charset="0"/>
                        <a:ea typeface="Calibri" charset="0"/>
                        <a:cs typeface="Times New Roman" charset="0"/>
                      </a:endParaRPr>
                    </a:p>
                  </a:txBody>
                  <a:tcPr marL="54632" marR="54632" marT="0" marB="0" anchor="b"/>
                </a:tc>
              </a:tr>
            </a:tbl>
          </a:graphicData>
        </a:graphic>
      </p:graphicFrame>
    </p:spTree>
    <p:extLst>
      <p:ext uri="{BB962C8B-B14F-4D97-AF65-F5344CB8AC3E}">
        <p14:creationId xmlns:p14="http://schemas.microsoft.com/office/powerpoint/2010/main" val="9219810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2902971"/>
              </p:ext>
            </p:extLst>
          </p:nvPr>
        </p:nvGraphicFramePr>
        <p:xfrm>
          <a:off x="272374" y="194553"/>
          <a:ext cx="8579795" cy="6284068"/>
        </p:xfrm>
        <a:graphic>
          <a:graphicData uri="http://schemas.openxmlformats.org/drawingml/2006/table">
            <a:tbl>
              <a:tblPr firstRow="1" firstCol="1" bandRow="1">
                <a:tableStyleId>{5C22544A-7EE6-4342-B048-85BDC9FD1C3A}</a:tableStyleId>
              </a:tblPr>
              <a:tblGrid>
                <a:gridCol w="4162093"/>
                <a:gridCol w="3352462"/>
                <a:gridCol w="1065240"/>
              </a:tblGrid>
              <a:tr h="709669">
                <a:tc>
                  <a:txBody>
                    <a:bodyPr/>
                    <a:lstStyle/>
                    <a:p>
                      <a:pPr algn="ctr">
                        <a:spcAft>
                          <a:spcPts val="0"/>
                        </a:spcAft>
                      </a:pPr>
                      <a:r>
                        <a:rPr lang="en-US" sz="2000" dirty="0">
                          <a:solidFill>
                            <a:schemeClr val="bg1"/>
                          </a:solidFill>
                          <a:effectLst/>
                        </a:rPr>
                        <a:t>Main themes</a:t>
                      </a:r>
                      <a:endParaRPr lang="en-US" sz="2000" dirty="0">
                        <a:solidFill>
                          <a:schemeClr val="bg1"/>
                        </a:solidFill>
                        <a:effectLst/>
                        <a:latin typeface="Calibri" charset="0"/>
                        <a:ea typeface="Calibri" charset="0"/>
                        <a:cs typeface="Times New Roman" charset="0"/>
                      </a:endParaRPr>
                    </a:p>
                  </a:txBody>
                  <a:tcPr marL="54720" marR="54720" marT="0" marB="0" anchor="b"/>
                </a:tc>
                <a:tc>
                  <a:txBody>
                    <a:bodyPr/>
                    <a:lstStyle/>
                    <a:p>
                      <a:pPr algn="ctr">
                        <a:spcAft>
                          <a:spcPts val="0"/>
                        </a:spcAft>
                      </a:pPr>
                      <a:r>
                        <a:rPr lang="en-US" sz="2000" dirty="0">
                          <a:solidFill>
                            <a:schemeClr val="bg1"/>
                          </a:solidFill>
                          <a:effectLst/>
                        </a:rPr>
                        <a:t>main question</a:t>
                      </a:r>
                      <a:endParaRPr lang="en-US" sz="2000" dirty="0">
                        <a:solidFill>
                          <a:schemeClr val="bg1"/>
                        </a:solidFill>
                        <a:effectLst/>
                        <a:latin typeface="Calibri" charset="0"/>
                        <a:ea typeface="Calibri" charset="0"/>
                        <a:cs typeface="Times New Roman" charset="0"/>
                      </a:endParaRPr>
                    </a:p>
                  </a:txBody>
                  <a:tcPr marL="54720" marR="54720" marT="0" marB="0" anchor="b"/>
                </a:tc>
                <a:tc>
                  <a:txBody>
                    <a:bodyPr/>
                    <a:lstStyle/>
                    <a:p>
                      <a:pPr algn="ctr">
                        <a:spcAft>
                          <a:spcPts val="0"/>
                        </a:spcAft>
                      </a:pPr>
                      <a:r>
                        <a:rPr lang="en-US" sz="2000">
                          <a:solidFill>
                            <a:schemeClr val="bg1"/>
                          </a:solidFill>
                          <a:effectLst/>
                        </a:rPr>
                        <a:t>final project</a:t>
                      </a:r>
                      <a:endParaRPr lang="en-US" sz="2000">
                        <a:solidFill>
                          <a:schemeClr val="bg1"/>
                        </a:solidFill>
                        <a:effectLst/>
                        <a:latin typeface="Calibri" charset="0"/>
                        <a:ea typeface="Calibri" charset="0"/>
                        <a:cs typeface="Times New Roman" charset="0"/>
                      </a:endParaRPr>
                    </a:p>
                  </a:txBody>
                  <a:tcPr marL="54720" marR="54720" marT="0" marB="0" anchor="b"/>
                </a:tc>
              </a:tr>
              <a:tr h="783545">
                <a:tc>
                  <a:txBody>
                    <a:bodyPr/>
                    <a:lstStyle/>
                    <a:p>
                      <a:endParaRPr lang="en-US" sz="2000">
                        <a:solidFill>
                          <a:schemeClr val="bg1"/>
                        </a:solidFill>
                        <a:effectLst/>
                        <a:latin typeface="Calibri" charset="0"/>
                      </a:endParaRPr>
                    </a:p>
                  </a:txBody>
                  <a:tcPr marL="54720" marR="54720" marT="0" marB="0" anchor="b"/>
                </a:tc>
                <a:tc>
                  <a:txBody>
                    <a:bodyPr/>
                    <a:lstStyle/>
                    <a:p>
                      <a:endParaRPr lang="en-US" sz="2000" dirty="0">
                        <a:solidFill>
                          <a:schemeClr val="bg1"/>
                        </a:solidFill>
                        <a:effectLst/>
                        <a:latin typeface="Calibri" charset="0"/>
                      </a:endParaRPr>
                    </a:p>
                  </a:txBody>
                  <a:tcPr marL="54720" marR="54720" marT="0" marB="0" anchor="b"/>
                </a:tc>
                <a:tc>
                  <a:txBody>
                    <a:bodyPr/>
                    <a:lstStyle/>
                    <a:p>
                      <a:pPr>
                        <a:spcAft>
                          <a:spcPts val="0"/>
                        </a:spcAft>
                      </a:pPr>
                      <a:r>
                        <a:rPr lang="en-US" sz="2000" dirty="0">
                          <a:solidFill>
                            <a:schemeClr val="bg1"/>
                          </a:solidFill>
                          <a:effectLst/>
                        </a:rPr>
                        <a:t> </a:t>
                      </a:r>
                      <a:endParaRPr lang="en-US" sz="2000" dirty="0">
                        <a:solidFill>
                          <a:schemeClr val="bg1"/>
                        </a:solidFill>
                        <a:effectLst/>
                        <a:latin typeface="Calibri" charset="0"/>
                        <a:ea typeface="Calibri" charset="0"/>
                        <a:cs typeface="Times New Roman" charset="0"/>
                      </a:endParaRPr>
                    </a:p>
                  </a:txBody>
                  <a:tcPr marL="54720" marR="54720" marT="0" marB="0" anchor="b"/>
                </a:tc>
              </a:tr>
              <a:tr h="781971">
                <a:tc>
                  <a:txBody>
                    <a:bodyPr/>
                    <a:lstStyle/>
                    <a:p>
                      <a:endParaRPr lang="en-US" sz="2000">
                        <a:solidFill>
                          <a:schemeClr val="bg1"/>
                        </a:solidFill>
                        <a:effectLst/>
                        <a:latin typeface="Calibri" charset="0"/>
                      </a:endParaRPr>
                    </a:p>
                  </a:txBody>
                  <a:tcPr marL="54720" marR="54720" marT="0" marB="0" anchor="b"/>
                </a:tc>
                <a:tc>
                  <a:txBody>
                    <a:bodyPr/>
                    <a:lstStyle/>
                    <a:p>
                      <a:endParaRPr lang="en-US" sz="2000">
                        <a:solidFill>
                          <a:schemeClr val="bg1"/>
                        </a:solidFill>
                        <a:effectLst/>
                        <a:latin typeface="Calibri" charset="0"/>
                      </a:endParaRPr>
                    </a:p>
                  </a:txBody>
                  <a:tcPr marL="54720" marR="54720" marT="0" marB="0" anchor="b"/>
                </a:tc>
                <a:tc>
                  <a:txBody>
                    <a:bodyPr/>
                    <a:lstStyle/>
                    <a:p>
                      <a:pPr>
                        <a:spcAft>
                          <a:spcPts val="0"/>
                        </a:spcAft>
                      </a:pPr>
                      <a:r>
                        <a:rPr lang="en-US" sz="2000" dirty="0">
                          <a:solidFill>
                            <a:schemeClr val="bg1"/>
                          </a:solidFill>
                          <a:effectLst/>
                        </a:rPr>
                        <a:t> </a:t>
                      </a:r>
                      <a:endParaRPr lang="en-US" sz="2000" dirty="0">
                        <a:solidFill>
                          <a:schemeClr val="bg1"/>
                        </a:solidFill>
                        <a:effectLst/>
                        <a:latin typeface="Calibri" charset="0"/>
                        <a:ea typeface="Calibri" charset="0"/>
                        <a:cs typeface="Times New Roman" charset="0"/>
                      </a:endParaRPr>
                    </a:p>
                  </a:txBody>
                  <a:tcPr marL="54720" marR="54720" marT="0" marB="0" anchor="b"/>
                </a:tc>
              </a:tr>
              <a:tr h="815766">
                <a:tc>
                  <a:txBody>
                    <a:bodyPr/>
                    <a:lstStyle/>
                    <a:p>
                      <a:endParaRPr lang="en-US" sz="2000">
                        <a:solidFill>
                          <a:schemeClr val="bg1"/>
                        </a:solidFill>
                        <a:effectLst/>
                        <a:latin typeface="Calibri" charset="0"/>
                      </a:endParaRPr>
                    </a:p>
                  </a:txBody>
                  <a:tcPr marL="54720" marR="54720" marT="0" marB="0" anchor="b"/>
                </a:tc>
                <a:tc>
                  <a:txBody>
                    <a:bodyPr/>
                    <a:lstStyle/>
                    <a:p>
                      <a:endParaRPr lang="en-US" sz="2000">
                        <a:solidFill>
                          <a:schemeClr val="bg1"/>
                        </a:solidFill>
                        <a:effectLst/>
                        <a:latin typeface="Calibri" charset="0"/>
                      </a:endParaRPr>
                    </a:p>
                  </a:txBody>
                  <a:tcPr marL="54720" marR="54720" marT="0" marB="0" anchor="b"/>
                </a:tc>
                <a:tc>
                  <a:txBody>
                    <a:bodyPr/>
                    <a:lstStyle/>
                    <a:p>
                      <a:pPr>
                        <a:spcAft>
                          <a:spcPts val="0"/>
                        </a:spcAft>
                      </a:pPr>
                      <a:r>
                        <a:rPr lang="en-US" sz="2000" dirty="0">
                          <a:solidFill>
                            <a:schemeClr val="bg1"/>
                          </a:solidFill>
                          <a:effectLst/>
                        </a:rPr>
                        <a:t> </a:t>
                      </a:r>
                      <a:endParaRPr lang="en-US" sz="2000" dirty="0">
                        <a:solidFill>
                          <a:schemeClr val="bg1"/>
                        </a:solidFill>
                        <a:effectLst/>
                        <a:latin typeface="Calibri" charset="0"/>
                        <a:ea typeface="Calibri" charset="0"/>
                        <a:cs typeface="Times New Roman" charset="0"/>
                      </a:endParaRPr>
                    </a:p>
                  </a:txBody>
                  <a:tcPr marL="54720" marR="54720" marT="0" marB="0" anchor="b"/>
                </a:tc>
              </a:tr>
              <a:tr h="797691">
                <a:tc>
                  <a:txBody>
                    <a:bodyPr/>
                    <a:lstStyle/>
                    <a:p>
                      <a:endParaRPr lang="en-US" sz="2000">
                        <a:solidFill>
                          <a:schemeClr val="bg1"/>
                        </a:solidFill>
                        <a:effectLst/>
                        <a:latin typeface="Calibri" charset="0"/>
                      </a:endParaRPr>
                    </a:p>
                  </a:txBody>
                  <a:tcPr marL="54720" marR="54720" marT="0" marB="0" anchor="b"/>
                </a:tc>
                <a:tc>
                  <a:txBody>
                    <a:bodyPr/>
                    <a:lstStyle/>
                    <a:p>
                      <a:endParaRPr lang="en-US" sz="2000">
                        <a:solidFill>
                          <a:schemeClr val="bg1"/>
                        </a:solidFill>
                        <a:effectLst/>
                        <a:latin typeface="Calibri" charset="0"/>
                      </a:endParaRPr>
                    </a:p>
                  </a:txBody>
                  <a:tcPr marL="54720" marR="54720" marT="0" marB="0" anchor="b"/>
                </a:tc>
                <a:tc>
                  <a:txBody>
                    <a:bodyPr/>
                    <a:lstStyle/>
                    <a:p>
                      <a:pPr>
                        <a:spcAft>
                          <a:spcPts val="0"/>
                        </a:spcAft>
                      </a:pPr>
                      <a:r>
                        <a:rPr lang="en-US" sz="2000" dirty="0">
                          <a:solidFill>
                            <a:schemeClr val="bg1"/>
                          </a:solidFill>
                          <a:effectLst/>
                        </a:rPr>
                        <a:t> </a:t>
                      </a:r>
                      <a:endParaRPr lang="en-US" sz="2000" dirty="0">
                        <a:solidFill>
                          <a:schemeClr val="bg1"/>
                        </a:solidFill>
                        <a:effectLst/>
                        <a:latin typeface="Calibri" charset="0"/>
                        <a:ea typeface="Calibri" charset="0"/>
                        <a:cs typeface="Times New Roman" charset="0"/>
                      </a:endParaRPr>
                    </a:p>
                  </a:txBody>
                  <a:tcPr marL="54720" marR="54720" marT="0" marB="0" anchor="b"/>
                </a:tc>
              </a:tr>
              <a:tr h="831484">
                <a:tc>
                  <a:txBody>
                    <a:bodyPr/>
                    <a:lstStyle/>
                    <a:p>
                      <a:pPr>
                        <a:spcAft>
                          <a:spcPts val="0"/>
                        </a:spcAft>
                      </a:pPr>
                      <a:r>
                        <a:rPr lang="en-US" sz="2000">
                          <a:solidFill>
                            <a:schemeClr val="bg1"/>
                          </a:solidFill>
                          <a:effectLst/>
                        </a:rPr>
                        <a:t> </a:t>
                      </a:r>
                      <a:endParaRPr lang="en-US" sz="2000">
                        <a:solidFill>
                          <a:schemeClr val="bg1"/>
                        </a:solidFill>
                        <a:effectLst/>
                        <a:latin typeface="Calibri" charset="0"/>
                        <a:ea typeface="Calibri" charset="0"/>
                        <a:cs typeface="Times New Roman" charset="0"/>
                      </a:endParaRPr>
                    </a:p>
                  </a:txBody>
                  <a:tcPr marL="54720" marR="54720" marT="0" marB="0" anchor="b"/>
                </a:tc>
                <a:tc>
                  <a:txBody>
                    <a:bodyPr/>
                    <a:lstStyle/>
                    <a:p>
                      <a:pPr>
                        <a:spcAft>
                          <a:spcPts val="0"/>
                        </a:spcAft>
                      </a:pPr>
                      <a:r>
                        <a:rPr lang="en-US" sz="2000">
                          <a:solidFill>
                            <a:schemeClr val="bg1"/>
                          </a:solidFill>
                          <a:effectLst/>
                        </a:rPr>
                        <a:t> </a:t>
                      </a:r>
                      <a:endParaRPr lang="en-US" sz="2000">
                        <a:solidFill>
                          <a:schemeClr val="bg1"/>
                        </a:solidFill>
                        <a:effectLst/>
                        <a:latin typeface="Calibri" charset="0"/>
                        <a:ea typeface="Calibri" charset="0"/>
                        <a:cs typeface="Times New Roman" charset="0"/>
                      </a:endParaRPr>
                    </a:p>
                  </a:txBody>
                  <a:tcPr marL="54720" marR="54720" marT="0" marB="0" anchor="b"/>
                </a:tc>
                <a:tc>
                  <a:txBody>
                    <a:bodyPr/>
                    <a:lstStyle/>
                    <a:p>
                      <a:pPr>
                        <a:spcAft>
                          <a:spcPts val="0"/>
                        </a:spcAft>
                      </a:pPr>
                      <a:r>
                        <a:rPr lang="en-US" sz="2000" dirty="0">
                          <a:solidFill>
                            <a:schemeClr val="bg1"/>
                          </a:solidFill>
                          <a:effectLst/>
                        </a:rPr>
                        <a:t> </a:t>
                      </a:r>
                      <a:endParaRPr lang="en-US" sz="2000" dirty="0">
                        <a:solidFill>
                          <a:schemeClr val="bg1"/>
                        </a:solidFill>
                        <a:effectLst/>
                        <a:latin typeface="Calibri" charset="0"/>
                        <a:ea typeface="Calibri" charset="0"/>
                        <a:cs typeface="Times New Roman" charset="0"/>
                      </a:endParaRPr>
                    </a:p>
                  </a:txBody>
                  <a:tcPr marL="54720" marR="54720" marT="0" marB="0" anchor="b"/>
                </a:tc>
              </a:tr>
              <a:tr h="781971">
                <a:tc>
                  <a:txBody>
                    <a:bodyPr/>
                    <a:lstStyle/>
                    <a:p>
                      <a:pPr>
                        <a:spcAft>
                          <a:spcPts val="0"/>
                        </a:spcAft>
                      </a:pPr>
                      <a:r>
                        <a:rPr lang="en-US" sz="2000">
                          <a:solidFill>
                            <a:schemeClr val="bg1"/>
                          </a:solidFill>
                          <a:effectLst/>
                        </a:rPr>
                        <a:t> </a:t>
                      </a:r>
                      <a:endParaRPr lang="en-US" sz="2000">
                        <a:solidFill>
                          <a:schemeClr val="bg1"/>
                        </a:solidFill>
                        <a:effectLst/>
                        <a:latin typeface="Calibri" charset="0"/>
                        <a:ea typeface="Calibri" charset="0"/>
                        <a:cs typeface="Times New Roman" charset="0"/>
                      </a:endParaRPr>
                    </a:p>
                  </a:txBody>
                  <a:tcPr marL="54720" marR="54720" marT="0" marB="0" anchor="b"/>
                </a:tc>
                <a:tc>
                  <a:txBody>
                    <a:bodyPr/>
                    <a:lstStyle/>
                    <a:p>
                      <a:pPr>
                        <a:spcAft>
                          <a:spcPts val="0"/>
                        </a:spcAft>
                      </a:pPr>
                      <a:r>
                        <a:rPr lang="en-US" sz="2000">
                          <a:solidFill>
                            <a:schemeClr val="bg1"/>
                          </a:solidFill>
                          <a:effectLst/>
                        </a:rPr>
                        <a:t> </a:t>
                      </a:r>
                      <a:endParaRPr lang="en-US" sz="2000">
                        <a:solidFill>
                          <a:schemeClr val="bg1"/>
                        </a:solidFill>
                        <a:effectLst/>
                        <a:latin typeface="Calibri" charset="0"/>
                        <a:ea typeface="Calibri" charset="0"/>
                        <a:cs typeface="Times New Roman" charset="0"/>
                      </a:endParaRPr>
                    </a:p>
                  </a:txBody>
                  <a:tcPr marL="54720" marR="54720" marT="0" marB="0" anchor="b"/>
                </a:tc>
                <a:tc>
                  <a:txBody>
                    <a:bodyPr/>
                    <a:lstStyle/>
                    <a:p>
                      <a:pPr>
                        <a:spcAft>
                          <a:spcPts val="0"/>
                        </a:spcAft>
                      </a:pPr>
                      <a:r>
                        <a:rPr lang="en-US" sz="2000" dirty="0">
                          <a:solidFill>
                            <a:schemeClr val="bg1"/>
                          </a:solidFill>
                          <a:effectLst/>
                        </a:rPr>
                        <a:t> </a:t>
                      </a:r>
                      <a:endParaRPr lang="en-US" sz="2000" dirty="0">
                        <a:solidFill>
                          <a:schemeClr val="bg1"/>
                        </a:solidFill>
                        <a:effectLst/>
                        <a:latin typeface="Calibri" charset="0"/>
                        <a:ea typeface="Calibri" charset="0"/>
                        <a:cs typeface="Times New Roman" charset="0"/>
                      </a:endParaRPr>
                    </a:p>
                  </a:txBody>
                  <a:tcPr marL="54720" marR="54720" marT="0" marB="0" anchor="b"/>
                </a:tc>
              </a:tr>
              <a:tr h="781971">
                <a:tc>
                  <a:txBody>
                    <a:bodyPr/>
                    <a:lstStyle/>
                    <a:p>
                      <a:pPr>
                        <a:spcAft>
                          <a:spcPts val="0"/>
                        </a:spcAft>
                      </a:pPr>
                      <a:r>
                        <a:rPr lang="en-US" sz="2000">
                          <a:solidFill>
                            <a:schemeClr val="bg1"/>
                          </a:solidFill>
                          <a:effectLst/>
                        </a:rPr>
                        <a:t> </a:t>
                      </a:r>
                      <a:endParaRPr lang="en-US" sz="2000">
                        <a:solidFill>
                          <a:schemeClr val="bg1"/>
                        </a:solidFill>
                        <a:effectLst/>
                        <a:latin typeface="Calibri" charset="0"/>
                        <a:ea typeface="Calibri" charset="0"/>
                        <a:cs typeface="Times New Roman" charset="0"/>
                      </a:endParaRPr>
                    </a:p>
                  </a:txBody>
                  <a:tcPr marL="54720" marR="54720" marT="0" marB="0" anchor="b"/>
                </a:tc>
                <a:tc>
                  <a:txBody>
                    <a:bodyPr/>
                    <a:lstStyle/>
                    <a:p>
                      <a:pPr>
                        <a:spcAft>
                          <a:spcPts val="0"/>
                        </a:spcAft>
                      </a:pPr>
                      <a:r>
                        <a:rPr lang="en-US" sz="2000">
                          <a:solidFill>
                            <a:schemeClr val="bg1"/>
                          </a:solidFill>
                          <a:effectLst/>
                        </a:rPr>
                        <a:t> </a:t>
                      </a:r>
                      <a:endParaRPr lang="en-US" sz="2000">
                        <a:solidFill>
                          <a:schemeClr val="bg1"/>
                        </a:solidFill>
                        <a:effectLst/>
                        <a:latin typeface="Calibri" charset="0"/>
                        <a:ea typeface="Calibri" charset="0"/>
                        <a:cs typeface="Times New Roman" charset="0"/>
                      </a:endParaRPr>
                    </a:p>
                  </a:txBody>
                  <a:tcPr marL="54720" marR="54720" marT="0" marB="0" anchor="b"/>
                </a:tc>
                <a:tc>
                  <a:txBody>
                    <a:bodyPr/>
                    <a:lstStyle/>
                    <a:p>
                      <a:pPr>
                        <a:spcAft>
                          <a:spcPts val="0"/>
                        </a:spcAft>
                      </a:pPr>
                      <a:r>
                        <a:rPr lang="en-US" sz="2000" dirty="0">
                          <a:solidFill>
                            <a:schemeClr val="bg1"/>
                          </a:solidFill>
                          <a:effectLst/>
                        </a:rPr>
                        <a:t> </a:t>
                      </a:r>
                      <a:endParaRPr lang="en-US" sz="2000" dirty="0">
                        <a:solidFill>
                          <a:schemeClr val="bg1"/>
                        </a:solidFill>
                        <a:effectLst/>
                        <a:latin typeface="Calibri" charset="0"/>
                        <a:ea typeface="Calibri" charset="0"/>
                        <a:cs typeface="Times New Roman" charset="0"/>
                      </a:endParaRPr>
                    </a:p>
                  </a:txBody>
                  <a:tcPr marL="54720" marR="54720" marT="0" marB="0" anchor="b"/>
                </a:tc>
              </a:tr>
            </a:tbl>
          </a:graphicData>
        </a:graphic>
      </p:graphicFrame>
    </p:spTree>
    <p:extLst>
      <p:ext uri="{BB962C8B-B14F-4D97-AF65-F5344CB8AC3E}">
        <p14:creationId xmlns:p14="http://schemas.microsoft.com/office/powerpoint/2010/main" val="15647341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1830" y="155644"/>
            <a:ext cx="8560340" cy="5739318"/>
          </a:xfrm>
        </p:spPr>
        <p:txBody>
          <a:bodyPr>
            <a:noAutofit/>
          </a:bodyPr>
          <a:lstStyle/>
          <a:p>
            <a:r>
              <a:rPr lang="en-US" sz="3200" b="1" dirty="0"/>
              <a:t>Performance </a:t>
            </a:r>
            <a:r>
              <a:rPr lang="en-US" sz="3200" b="1" dirty="0" smtClean="0"/>
              <a:t>Tasks for Math</a:t>
            </a:r>
          </a:p>
          <a:p>
            <a:r>
              <a:rPr lang="en-US" sz="2800" dirty="0"/>
              <a:t> </a:t>
            </a:r>
            <a:r>
              <a:rPr lang="en-US" sz="2800" b="1" dirty="0"/>
              <a:t>Sequences and Series Art Project </a:t>
            </a:r>
            <a:r>
              <a:rPr lang="en-US" sz="2800" dirty="0"/>
              <a:t> </a:t>
            </a:r>
          </a:p>
          <a:p>
            <a:endParaRPr lang="en-US" sz="2400" b="1" dirty="0" smtClean="0"/>
          </a:p>
          <a:p>
            <a:endParaRPr lang="en-US" sz="2400" b="1" dirty="0"/>
          </a:p>
          <a:p>
            <a:r>
              <a:rPr lang="en-US" sz="2400" b="1" dirty="0" smtClean="0"/>
              <a:t>Drawing/Art </a:t>
            </a:r>
            <a:r>
              <a:rPr lang="en-US" sz="2400" dirty="0" smtClean="0"/>
              <a:t>– Create </a:t>
            </a:r>
            <a:r>
              <a:rPr lang="en-US" sz="2400" dirty="0" smtClean="0"/>
              <a:t>a visual representation of a sequence/series. Sketch out rough drafts to make sure you’re on the right track. Once you are ready, take your time in creating a final product that incorporates color and creativity. </a:t>
            </a:r>
            <a:r>
              <a:rPr lang="en-US" sz="2400" dirty="0" smtClean="0"/>
              <a:t>While </a:t>
            </a:r>
            <a:r>
              <a:rPr lang="en-US" sz="2400" dirty="0" smtClean="0"/>
              <a:t>I do not expect all of you to be supreme artists, your product will be graded on accuracy and execution. Please create a product that you are proud of and will enjoy showing the class. </a:t>
            </a:r>
            <a:endParaRPr lang="en-US" sz="2400" dirty="0"/>
          </a:p>
        </p:txBody>
      </p:sp>
    </p:spTree>
    <p:extLst>
      <p:ext uri="{BB962C8B-B14F-4D97-AF65-F5344CB8AC3E}">
        <p14:creationId xmlns:p14="http://schemas.microsoft.com/office/powerpoint/2010/main" val="1970746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0"/>
            <a:ext cx="7772400" cy="6172199"/>
          </a:xfrm>
        </p:spPr>
        <p:txBody>
          <a:bodyPr>
            <a:normAutofit/>
          </a:bodyPr>
          <a:lstStyle/>
          <a:p>
            <a:pPr algn="ctr"/>
            <a:endParaRPr lang="en-US" sz="5400" b="1" dirty="0" smtClean="0"/>
          </a:p>
          <a:p>
            <a:pPr marL="0" indent="0" algn="ctr">
              <a:buNone/>
            </a:pPr>
            <a:r>
              <a:rPr lang="en-US" sz="5400" b="1" dirty="0" smtClean="0"/>
              <a:t>The primary purpose of assessment and evaluation is to improve student learning</a:t>
            </a:r>
            <a:endParaRPr lang="en-US" sz="5400" b="1" dirty="0"/>
          </a:p>
        </p:txBody>
      </p:sp>
    </p:spTree>
    <p:extLst>
      <p:ext uri="{BB962C8B-B14F-4D97-AF65-F5344CB8AC3E}">
        <p14:creationId xmlns:p14="http://schemas.microsoft.com/office/powerpoint/2010/main" val="1747934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4553"/>
            <a:ext cx="7772400" cy="5977647"/>
          </a:xfrm>
        </p:spPr>
        <p:txBody>
          <a:bodyPr>
            <a:normAutofit/>
          </a:bodyPr>
          <a:lstStyle/>
          <a:p>
            <a:r>
              <a:rPr lang="en-US" sz="3600" dirty="0" smtClean="0"/>
              <a:t>Performance Based Exams</a:t>
            </a:r>
          </a:p>
          <a:p>
            <a:endParaRPr lang="en-US" sz="3600" dirty="0"/>
          </a:p>
          <a:p>
            <a:r>
              <a:rPr lang="en-US" sz="3600" dirty="0" smtClean="0"/>
              <a:t>Performance based testing is a form of testing that requires students to perform a task rather than an answer from an already made list.</a:t>
            </a:r>
          </a:p>
          <a:p>
            <a:endParaRPr lang="en-US" sz="3600" dirty="0"/>
          </a:p>
          <a:p>
            <a:r>
              <a:rPr lang="en-US" sz="3600" dirty="0" smtClean="0"/>
              <a:t>Hands on Lab finals in all classes of high school STEM</a:t>
            </a:r>
            <a:endParaRPr lang="en-US" sz="3600" dirty="0"/>
          </a:p>
        </p:txBody>
      </p:sp>
    </p:spTree>
    <p:extLst>
      <p:ext uri="{BB962C8B-B14F-4D97-AF65-F5344CB8AC3E}">
        <p14:creationId xmlns:p14="http://schemas.microsoft.com/office/powerpoint/2010/main" val="11747147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0195"/>
            <a:ext cx="7772400" cy="6128425"/>
          </a:xfrm>
        </p:spPr>
        <p:txBody>
          <a:bodyPr>
            <a:normAutofit fontScale="85000" lnSpcReduction="20000"/>
          </a:bodyPr>
          <a:lstStyle/>
          <a:p>
            <a:r>
              <a:rPr lang="en-US" sz="2800" dirty="0" smtClean="0"/>
              <a:t>Station 1</a:t>
            </a:r>
          </a:p>
          <a:p>
            <a:r>
              <a:rPr lang="en-CA" sz="2800" dirty="0"/>
              <a:t>Procedure:</a:t>
            </a:r>
            <a:endParaRPr lang="en-US" sz="2800" dirty="0"/>
          </a:p>
          <a:p>
            <a:r>
              <a:rPr lang="en-CA" sz="2800" dirty="0"/>
              <a:t>1. Find the mass of your piece of chalk</a:t>
            </a:r>
            <a:endParaRPr lang="en-US" sz="2800" dirty="0"/>
          </a:p>
          <a:p>
            <a:r>
              <a:rPr lang="en-CA" sz="2800" dirty="0"/>
              <a:t>2. In the parking lot write your name on the ground with letters at least 30 cm high</a:t>
            </a:r>
            <a:endParaRPr lang="en-US" sz="2800" dirty="0"/>
          </a:p>
          <a:p>
            <a:r>
              <a:rPr lang="en-CA" sz="2800" dirty="0"/>
              <a:t>3. Find the mass of your chalk after writing your </a:t>
            </a:r>
            <a:r>
              <a:rPr lang="en-CA" sz="2800" dirty="0" smtClean="0"/>
              <a:t>name</a:t>
            </a:r>
          </a:p>
          <a:p>
            <a:endParaRPr lang="en-US" sz="2800" dirty="0"/>
          </a:p>
          <a:p>
            <a:r>
              <a:rPr lang="en-CA" sz="2800" dirty="0"/>
              <a:t>Calculations</a:t>
            </a:r>
            <a:r>
              <a:rPr lang="en-CA" sz="2800" dirty="0" smtClean="0"/>
              <a:t>:</a:t>
            </a:r>
            <a:endParaRPr lang="en-US" sz="2800" dirty="0"/>
          </a:p>
          <a:p>
            <a:r>
              <a:rPr lang="en-CA" sz="2800" dirty="0"/>
              <a:t>1. Determine the mass of chalk used to write your name on the ground. </a:t>
            </a:r>
            <a:endParaRPr lang="en-CA" sz="2800" dirty="0" smtClean="0"/>
          </a:p>
          <a:p>
            <a:endParaRPr lang="en-US" sz="2800" dirty="0"/>
          </a:p>
          <a:p>
            <a:r>
              <a:rPr lang="en-CA" sz="2800" dirty="0"/>
              <a:t>2. Determine the molar mass of </a:t>
            </a:r>
            <a:r>
              <a:rPr lang="en-CA" sz="2800" dirty="0" smtClean="0"/>
              <a:t>chalk.</a:t>
            </a:r>
            <a:endParaRPr lang="en-US" sz="2800" dirty="0"/>
          </a:p>
          <a:p>
            <a:endParaRPr lang="en-US" sz="2800" dirty="0"/>
          </a:p>
          <a:p>
            <a:r>
              <a:rPr lang="en-CA" sz="2800" dirty="0" smtClean="0"/>
              <a:t>3</a:t>
            </a:r>
            <a:r>
              <a:rPr lang="en-CA" sz="2800" dirty="0"/>
              <a:t>. Determine the number of moles used to write your name.</a:t>
            </a:r>
            <a:endParaRPr lang="en-US" sz="2800" dirty="0"/>
          </a:p>
          <a:p>
            <a:endParaRPr lang="en-US" dirty="0"/>
          </a:p>
          <a:p>
            <a:endParaRPr lang="en-US" dirty="0"/>
          </a:p>
        </p:txBody>
      </p:sp>
    </p:spTree>
    <p:extLst>
      <p:ext uri="{BB962C8B-B14F-4D97-AF65-F5344CB8AC3E}">
        <p14:creationId xmlns:p14="http://schemas.microsoft.com/office/powerpoint/2010/main" val="1107176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575882" y="0"/>
            <a:ext cx="5758774" cy="6858000"/>
          </a:xfrm>
          <a:prstGeom prst="rect">
            <a:avLst/>
          </a:prstGeom>
        </p:spPr>
      </p:pic>
    </p:spTree>
    <p:extLst>
      <p:ext uri="{BB962C8B-B14F-4D97-AF65-F5344CB8AC3E}">
        <p14:creationId xmlns:p14="http://schemas.microsoft.com/office/powerpoint/2010/main" val="1977766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11285"/>
            <a:ext cx="7772400" cy="5860915"/>
          </a:xfrm>
        </p:spPr>
        <p:txBody>
          <a:bodyPr>
            <a:normAutofit/>
          </a:bodyPr>
          <a:lstStyle/>
          <a:p>
            <a:r>
              <a:rPr lang="en-US" sz="4000" dirty="0"/>
              <a:t>What are</a:t>
            </a:r>
            <a:r>
              <a:rPr lang="en-US" sz="4000" dirty="0" smtClean="0"/>
              <a:t>:</a:t>
            </a:r>
          </a:p>
          <a:p>
            <a:endParaRPr lang="en-US" sz="4000" dirty="0"/>
          </a:p>
          <a:p>
            <a:r>
              <a:rPr lang="en-US" sz="4000" dirty="0" smtClean="0"/>
              <a:t>Assessment </a:t>
            </a:r>
            <a:r>
              <a:rPr lang="en-US" sz="4000" dirty="0">
                <a:solidFill>
                  <a:srgbClr val="FF0000"/>
                </a:solidFill>
              </a:rPr>
              <a:t>for</a:t>
            </a:r>
            <a:r>
              <a:rPr lang="en-US" sz="4000" dirty="0"/>
              <a:t> </a:t>
            </a:r>
            <a:r>
              <a:rPr lang="en-US" sz="4000" dirty="0" smtClean="0"/>
              <a:t>learning</a:t>
            </a:r>
          </a:p>
          <a:p>
            <a:r>
              <a:rPr lang="en-US" sz="4000" dirty="0" smtClean="0"/>
              <a:t>Assessment </a:t>
            </a:r>
            <a:r>
              <a:rPr lang="en-US" sz="4000" dirty="0">
                <a:solidFill>
                  <a:srgbClr val="FF0000"/>
                </a:solidFill>
              </a:rPr>
              <a:t>as</a:t>
            </a:r>
            <a:r>
              <a:rPr lang="en-US" sz="4000" dirty="0"/>
              <a:t> </a:t>
            </a:r>
            <a:r>
              <a:rPr lang="en-US" sz="4000" dirty="0" smtClean="0"/>
              <a:t>Learning</a:t>
            </a:r>
          </a:p>
          <a:p>
            <a:r>
              <a:rPr lang="en-US" sz="4000" dirty="0" smtClean="0"/>
              <a:t>Assessment </a:t>
            </a:r>
            <a:r>
              <a:rPr lang="en-US" sz="4000" dirty="0">
                <a:solidFill>
                  <a:srgbClr val="FF0000"/>
                </a:solidFill>
              </a:rPr>
              <a:t>of</a:t>
            </a:r>
            <a:r>
              <a:rPr lang="en-US" sz="4000" dirty="0"/>
              <a:t> </a:t>
            </a:r>
            <a:r>
              <a:rPr lang="en-US" sz="4000" dirty="0" smtClean="0"/>
              <a:t>Learning</a:t>
            </a:r>
          </a:p>
          <a:p>
            <a:endParaRPr lang="en-US" sz="4000" dirty="0" smtClean="0"/>
          </a:p>
        </p:txBody>
      </p:sp>
      <p:sp>
        <p:nvSpPr>
          <p:cNvPr id="4" name="Rectangle 3"/>
          <p:cNvSpPr/>
          <p:nvPr/>
        </p:nvSpPr>
        <p:spPr>
          <a:xfrm rot="669849">
            <a:off x="6094304" y="4249292"/>
            <a:ext cx="2753586" cy="1569660"/>
          </a:xfrm>
          <a:prstGeom prst="rect">
            <a:avLst/>
          </a:prstGeom>
          <a:noFill/>
        </p:spPr>
        <p:txBody>
          <a:bodyPr wrap="square" lIns="91440" tIns="45720" rIns="91440" bIns="45720">
            <a:spAutoFit/>
          </a:bodyPr>
          <a:lstStyle/>
          <a:p>
            <a:pPr algn="ctr"/>
            <a:r>
              <a:rPr lang="en-CA" sz="9600" b="1" dirty="0" smtClean="0">
                <a:ln w="9525">
                  <a:solidFill>
                    <a:schemeClr val="bg1"/>
                  </a:solidFill>
                  <a:prstDash val="solid"/>
                </a:ln>
                <a:effectLst>
                  <a:outerShdw blurRad="12700" dist="38100" dir="2700000" algn="tl" rotWithShape="0">
                    <a:schemeClr val="bg1">
                      <a:lumMod val="50000"/>
                    </a:schemeClr>
                  </a:outerShdw>
                </a:effectLst>
              </a:rPr>
              <a:t>?</a:t>
            </a:r>
            <a:endParaRPr lang="en-CA" sz="96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142982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11285"/>
            <a:ext cx="7772400" cy="5860915"/>
          </a:xfrm>
        </p:spPr>
        <p:txBody>
          <a:bodyPr>
            <a:normAutofit/>
          </a:bodyPr>
          <a:lstStyle/>
          <a:p>
            <a:r>
              <a:rPr lang="en-US" sz="3600" dirty="0" smtClean="0"/>
              <a:t>Assessment for Learning </a:t>
            </a:r>
          </a:p>
          <a:p>
            <a:endParaRPr lang="en-US" sz="3600" dirty="0"/>
          </a:p>
          <a:p>
            <a:r>
              <a:rPr lang="en-US" sz="3600" dirty="0" smtClean="0"/>
              <a:t>The ongoing process of gathering and interpreting evidence about student learning for the purpose of determining where students are in their learning, where they need to go, and how best to get there</a:t>
            </a:r>
            <a:endParaRPr lang="en-US" sz="3600" dirty="0"/>
          </a:p>
        </p:txBody>
      </p:sp>
    </p:spTree>
    <p:extLst>
      <p:ext uri="{BB962C8B-B14F-4D97-AF65-F5344CB8AC3E}">
        <p14:creationId xmlns:p14="http://schemas.microsoft.com/office/powerpoint/2010/main" val="1652583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9106"/>
            <a:ext cx="7772400" cy="5783094"/>
          </a:xfrm>
        </p:spPr>
        <p:txBody>
          <a:bodyPr>
            <a:normAutofit/>
          </a:bodyPr>
          <a:lstStyle/>
          <a:p>
            <a:r>
              <a:rPr lang="en-US" sz="3600" dirty="0" smtClean="0"/>
              <a:t>Assessment as Learning </a:t>
            </a:r>
          </a:p>
          <a:p>
            <a:endParaRPr lang="en-US" sz="3600" dirty="0" smtClean="0"/>
          </a:p>
          <a:p>
            <a:r>
              <a:rPr lang="en-US" sz="3600" dirty="0" smtClean="0"/>
              <a:t>The process of developing and supporting student metacognition. Students are actively engaged in the assessment process; that is, they monitor their own learning</a:t>
            </a:r>
            <a:endParaRPr lang="en-US" sz="3600" dirty="0"/>
          </a:p>
        </p:txBody>
      </p:sp>
    </p:spTree>
    <p:extLst>
      <p:ext uri="{BB962C8B-B14F-4D97-AF65-F5344CB8AC3E}">
        <p14:creationId xmlns:p14="http://schemas.microsoft.com/office/powerpoint/2010/main" val="1558877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0"/>
            <a:ext cx="7772400" cy="6172200"/>
          </a:xfrm>
        </p:spPr>
        <p:txBody>
          <a:bodyPr>
            <a:noAutofit/>
          </a:bodyPr>
          <a:lstStyle/>
          <a:p>
            <a:r>
              <a:rPr lang="en-US" sz="3600" dirty="0" smtClean="0"/>
              <a:t>Assessment of Learning </a:t>
            </a:r>
          </a:p>
          <a:p>
            <a:endParaRPr lang="en-US" sz="3600" dirty="0"/>
          </a:p>
          <a:p>
            <a:r>
              <a:rPr lang="en-US" sz="3600" dirty="0" smtClean="0"/>
              <a:t>The process of collecting and interpreting evidence for the purpose of summarizing learning at a given point in time, to make judgements about the quality of student learning on the basis of established criteria, and to assign a value to represent that quality.</a:t>
            </a:r>
            <a:endParaRPr lang="en-US" sz="3600" dirty="0"/>
          </a:p>
        </p:txBody>
      </p:sp>
    </p:spTree>
    <p:extLst>
      <p:ext uri="{BB962C8B-B14F-4D97-AF65-F5344CB8AC3E}">
        <p14:creationId xmlns:p14="http://schemas.microsoft.com/office/powerpoint/2010/main" val="1561644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642027" y="642025"/>
            <a:ext cx="7840492" cy="5603131"/>
          </a:xfrm>
        </p:spPr>
      </p:pic>
    </p:spTree>
    <p:extLst>
      <p:ext uri="{BB962C8B-B14F-4D97-AF65-F5344CB8AC3E}">
        <p14:creationId xmlns:p14="http://schemas.microsoft.com/office/powerpoint/2010/main" val="540930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891" y="0"/>
            <a:ext cx="7876309" cy="6172200"/>
          </a:xfrm>
        </p:spPr>
        <p:txBody>
          <a:bodyPr/>
          <a:lstStyle/>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81891" y="221672"/>
            <a:ext cx="7772400" cy="6443287"/>
          </a:xfrm>
          <a:prstGeom prst="rect">
            <a:avLst/>
          </a:prstGeom>
        </p:spPr>
      </p:pic>
    </p:spTree>
    <p:extLst>
      <p:ext uri="{BB962C8B-B14F-4D97-AF65-F5344CB8AC3E}">
        <p14:creationId xmlns:p14="http://schemas.microsoft.com/office/powerpoint/2010/main" val="1974438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Task 1</a:t>
            </a:r>
            <a:endParaRPr lang="en-US" sz="4800" dirty="0"/>
          </a:p>
        </p:txBody>
      </p:sp>
      <p:sp>
        <p:nvSpPr>
          <p:cNvPr id="3" name="Content Placeholder 2"/>
          <p:cNvSpPr>
            <a:spLocks noGrp="1"/>
          </p:cNvSpPr>
          <p:nvPr>
            <p:ph idx="1"/>
          </p:nvPr>
        </p:nvSpPr>
        <p:spPr/>
        <p:txBody>
          <a:bodyPr>
            <a:normAutofit/>
          </a:bodyPr>
          <a:lstStyle/>
          <a:p>
            <a:r>
              <a:rPr lang="en-US" sz="3200" dirty="0" smtClean="0"/>
              <a:t>How long does it take for a </a:t>
            </a:r>
            <a:r>
              <a:rPr lang="en-US" sz="3200" dirty="0" smtClean="0"/>
              <a:t>candy to dissolve?</a:t>
            </a:r>
            <a:endParaRPr lang="en-US" sz="3200" dirty="0"/>
          </a:p>
          <a:p>
            <a:endParaRPr lang="en-US" sz="3200" dirty="0" smtClean="0"/>
          </a:p>
          <a:p>
            <a:r>
              <a:rPr lang="en-US" sz="3200" dirty="0" smtClean="0"/>
              <a:t>Work with a buddy to figure this out?</a:t>
            </a:r>
          </a:p>
          <a:p>
            <a:endParaRPr lang="en-US" sz="3200" dirty="0"/>
          </a:p>
          <a:p>
            <a:endParaRPr lang="en-US" sz="3200" dirty="0" smtClean="0"/>
          </a:p>
        </p:txBody>
      </p:sp>
    </p:spTree>
    <p:extLst>
      <p:ext uri="{BB962C8B-B14F-4D97-AF65-F5344CB8AC3E}">
        <p14:creationId xmlns:p14="http://schemas.microsoft.com/office/powerpoint/2010/main" val="8872186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1915</TotalTime>
  <Words>729</Words>
  <Application>Microsoft Macintosh PowerPoint</Application>
  <PresentationFormat>On-screen Show (4:3)</PresentationFormat>
  <Paragraphs>138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Calibri</vt:lpstr>
      <vt:lpstr>Calibri Light</vt:lpstr>
      <vt:lpstr>Mangal</vt:lpstr>
      <vt:lpstr>Times New Roman</vt:lpstr>
      <vt:lpstr>Arial</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Task 1</vt:lpstr>
      <vt:lpstr>Task 2</vt:lpstr>
      <vt:lpstr>PowerPoint Presentation</vt:lpstr>
      <vt:lpstr>PowerPoint Presentation</vt:lpstr>
      <vt:lpstr>Ideate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25</cp:revision>
  <cp:lastPrinted>2019-05-02T15:44:04Z</cp:lastPrinted>
  <dcterms:created xsi:type="dcterms:W3CDTF">2019-04-28T20:00:25Z</dcterms:created>
  <dcterms:modified xsi:type="dcterms:W3CDTF">2019-08-28T05:02:48Z</dcterms:modified>
</cp:coreProperties>
</file>